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1" r:id="rId3"/>
  </p:sldMasterIdLst>
  <p:notesMasterIdLst>
    <p:notesMasterId r:id="rId44"/>
  </p:notesMasterIdLst>
  <p:sldIdLst>
    <p:sldId id="345" r:id="rId4"/>
    <p:sldId id="307" r:id="rId5"/>
    <p:sldId id="308" r:id="rId6"/>
    <p:sldId id="309" r:id="rId7"/>
    <p:sldId id="310" r:id="rId8"/>
    <p:sldId id="311" r:id="rId9"/>
    <p:sldId id="312" r:id="rId10"/>
    <p:sldId id="340" r:id="rId11"/>
    <p:sldId id="339" r:id="rId12"/>
    <p:sldId id="317" r:id="rId13"/>
    <p:sldId id="316" r:id="rId14"/>
    <p:sldId id="318" r:id="rId15"/>
    <p:sldId id="355" r:id="rId16"/>
    <p:sldId id="313" r:id="rId17"/>
    <p:sldId id="319" r:id="rId18"/>
    <p:sldId id="341" r:id="rId19"/>
    <p:sldId id="368" r:id="rId20"/>
    <p:sldId id="357" r:id="rId21"/>
    <p:sldId id="358" r:id="rId22"/>
    <p:sldId id="359" r:id="rId23"/>
    <p:sldId id="360" r:id="rId24"/>
    <p:sldId id="369" r:id="rId25"/>
    <p:sldId id="361" r:id="rId26"/>
    <p:sldId id="362" r:id="rId27"/>
    <p:sldId id="363" r:id="rId28"/>
    <p:sldId id="364" r:id="rId29"/>
    <p:sldId id="365" r:id="rId30"/>
    <p:sldId id="366" r:id="rId31"/>
    <p:sldId id="367" r:id="rId32"/>
    <p:sldId id="332" r:id="rId33"/>
    <p:sldId id="322" r:id="rId34"/>
    <p:sldId id="323" r:id="rId35"/>
    <p:sldId id="324" r:id="rId36"/>
    <p:sldId id="325" r:id="rId37"/>
    <p:sldId id="356" r:id="rId38"/>
    <p:sldId id="370" r:id="rId39"/>
    <p:sldId id="326" r:id="rId40"/>
    <p:sldId id="327" r:id="rId41"/>
    <p:sldId id="328" r:id="rId42"/>
    <p:sldId id="34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B1C"/>
    <a:srgbClr val="FF6600"/>
    <a:srgbClr val="5B9BD5"/>
    <a:srgbClr val="17234D"/>
    <a:srgbClr val="0000FF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5501" autoAdjust="0"/>
  </p:normalViewPr>
  <p:slideViewPr>
    <p:cSldViewPr snapToGrid="0">
      <p:cViewPr varScale="1">
        <p:scale>
          <a:sx n="68" d="100"/>
          <a:sy n="68" d="100"/>
        </p:scale>
        <p:origin x="60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AFE1D-3FCC-446F-A22A-A4D623882919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A906E-E8E1-45E3-AE28-36B3AABC6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18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A906E-E8E1-45E3-AE28-36B3AABC63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91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to do proper alignment</a:t>
            </a:r>
          </a:p>
          <a:p>
            <a:r>
              <a:rPr lang="en-US" dirty="0" smtClean="0"/>
              <a:t>Measure at the same spot each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uk-UA" smtClean="0"/>
              <a:t>27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78614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12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52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68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71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96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9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MacPherson</a:t>
            </a:r>
          </a:p>
          <a:p>
            <a:r>
              <a:rPr lang="en-US" dirty="0" smtClean="0"/>
              <a:t>-production vehicles</a:t>
            </a:r>
          </a:p>
          <a:p>
            <a:r>
              <a:rPr lang="en-US" dirty="0" smtClean="0"/>
              <a:t>-</a:t>
            </a:r>
            <a:r>
              <a:rPr lang="en-US" dirty="0"/>
              <a:t>tend to be heavy</a:t>
            </a:r>
          </a:p>
          <a:p>
            <a:r>
              <a:rPr lang="en-US" dirty="0"/>
              <a:t>-limited adjustability</a:t>
            </a:r>
          </a:p>
          <a:p>
            <a:endParaRPr lang="en-US" dirty="0"/>
          </a:p>
          <a:p>
            <a:r>
              <a:rPr lang="en-US" dirty="0"/>
              <a:t>Solid Axles</a:t>
            </a:r>
          </a:p>
          <a:p>
            <a:r>
              <a:rPr lang="en-US" dirty="0"/>
              <a:t>-simple</a:t>
            </a:r>
          </a:p>
          <a:p>
            <a:r>
              <a:rPr lang="en-US" dirty="0"/>
              <a:t>-geometry is set at construction</a:t>
            </a:r>
          </a:p>
          <a:p>
            <a:r>
              <a:rPr lang="en-US" dirty="0"/>
              <a:t>-can be heavy</a:t>
            </a:r>
          </a:p>
          <a:p>
            <a:endParaRPr lang="en-US" dirty="0"/>
          </a:p>
          <a:p>
            <a:r>
              <a:rPr lang="en-US" dirty="0"/>
              <a:t>Double Arm</a:t>
            </a:r>
          </a:p>
          <a:p>
            <a:r>
              <a:rPr lang="en-US" dirty="0"/>
              <a:t>-most popular</a:t>
            </a:r>
          </a:p>
          <a:p>
            <a:r>
              <a:rPr lang="en-US" dirty="0"/>
              <a:t>-very versatile</a:t>
            </a:r>
          </a:p>
          <a:p>
            <a:r>
              <a:rPr lang="en-US" dirty="0"/>
              <a:t>-can be complicated with lots of options and area for mistakes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572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much force/wear</a:t>
            </a:r>
            <a:r>
              <a:rPr lang="en-US" baseline="0" dirty="0" smtClean="0"/>
              <a:t> for turning</a:t>
            </a:r>
          </a:p>
          <a:p>
            <a:r>
              <a:rPr lang="en-US" baseline="0" dirty="0" smtClean="0"/>
              <a:t>Coffee cup experiment – turn cup by turning on a point vs. turning using the handle</a:t>
            </a:r>
          </a:p>
          <a:p>
            <a:r>
              <a:rPr lang="en-US" baseline="0" dirty="0" smtClean="0"/>
              <a:t>Minimize the scrub radius to lessen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742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correct answer; need to set it up for the driver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A906E-E8E1-45E3-AE28-36B3AABC637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62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Toe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Affects Tire Wear: want to run straight</a:t>
            </a:r>
            <a:r>
              <a:rPr lang="en-US" baseline="0" dirty="0" smtClean="0"/>
              <a:t> down the road – if in/out, will drag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Solar cars – affected by use of thin tires (Bridgestone </a:t>
            </a:r>
            <a:r>
              <a:rPr lang="en-US" baseline="0" dirty="0" err="1" smtClean="0"/>
              <a:t>Ecopia</a:t>
            </a:r>
            <a:r>
              <a:rPr lang="en-US" baseline="0" dirty="0" smtClean="0"/>
              <a:t>)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A906E-E8E1-45E3-AE28-36B3AABC637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57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6"/>
          <a:stretch/>
        </p:blipFill>
        <p:spPr>
          <a:xfrm>
            <a:off x="0" y="-19050"/>
            <a:ext cx="12218894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982678"/>
            <a:ext cx="11328400" cy="1774959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035" y="2943708"/>
            <a:ext cx="10878671" cy="76829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075" y="4607166"/>
            <a:ext cx="3004589" cy="174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7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48" y="6434931"/>
            <a:ext cx="3098800" cy="365125"/>
          </a:xfrm>
        </p:spPr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54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48" y="6434931"/>
            <a:ext cx="3098800" cy="365125"/>
          </a:xfrm>
        </p:spPr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5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48" y="6434931"/>
            <a:ext cx="3098800" cy="365125"/>
          </a:xfrm>
        </p:spPr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74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5110" y="3981389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5110" y="4232439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59" y="5014795"/>
            <a:ext cx="4948480" cy="1195882"/>
          </a:xfrm>
          <a:prstGeom prst="rect">
            <a:avLst/>
          </a:prstGeom>
        </p:spPr>
      </p:pic>
      <p:sp>
        <p:nvSpPr>
          <p:cNvPr id="25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755111" y="2221008"/>
            <a:ext cx="10684021" cy="863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PRESENTATION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5065CC-C1A3-4F8A-829B-8EF34E4FD1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02" y="75272"/>
            <a:ext cx="3174617" cy="202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84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06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kern="1200" cap="all" baseline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ADD MESSAGE                HERE.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CC51691-4CA2-40A0-ACEB-3F8773B3F0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40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kern="1200" cap="all" baseline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ADD MESSAGE                HERE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xmlns="" id="{4B80F46F-C544-4BAA-A955-5C774EFFAD1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 b="1">
                <a:solidFill>
                  <a:schemeClr val="tx2"/>
                </a:solidFill>
              </a:defRPr>
            </a:lvl2pPr>
            <a:lvl3pPr marL="228600" indent="-228600">
              <a:defRPr sz="2000" b="0">
                <a:solidFill>
                  <a:schemeClr val="tx2"/>
                </a:solidFill>
              </a:defRPr>
            </a:lvl3pPr>
            <a:lvl4pPr marL="461963" indent="-228600">
              <a:defRPr sz="1800" b="0">
                <a:solidFill>
                  <a:schemeClr val="tx2"/>
                </a:solidFill>
              </a:defRPr>
            </a:lvl4pPr>
            <a:lvl5pPr marL="623888" indent="-228600">
              <a:tabLst/>
              <a:defRPr sz="1600" b="0">
                <a:solidFill>
                  <a:schemeClr val="tx2"/>
                </a:solidFill>
              </a:defRPr>
            </a:lvl5pPr>
            <a:lvl6pPr marL="795338" indent="-228600">
              <a:defRPr sz="1600" b="0">
                <a:solidFill>
                  <a:schemeClr val="tx2"/>
                </a:solidFill>
              </a:defRPr>
            </a:lvl6pPr>
            <a:lvl7pPr marL="1033463" indent="-228600">
              <a:defRPr sz="1400" b="0"/>
            </a:lvl7pPr>
            <a:lvl8pPr marL="285750" indent="-285750">
              <a:buFont typeface="Arial" panose="020B0604020202020204" pitchFamily="34" charset="0"/>
              <a:buChar char="•"/>
              <a:defRPr sz="2000"/>
            </a:lvl8pPr>
            <a:lvl9pPr marL="569913" indent="-285750">
              <a:buFont typeface="Arial" panose="020B0604020202020204" pitchFamily="34" charset="0"/>
              <a:buChar char="•"/>
              <a:defRPr/>
            </a:lvl9pPr>
          </a:lstStyle>
          <a:p>
            <a:pPr lvl="7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61821B-FB70-4846-8A7B-018DD665E4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03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kern="1200" cap="all" baseline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ADD MESSAGE                HERE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xmlns="" id="{786430DE-1B1A-43EA-A761-61C6D80050F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 b="1">
                <a:solidFill>
                  <a:schemeClr val="tx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3pPr>
            <a:lvl4pPr marL="519113" indent="-285750">
              <a:buFont typeface="Arial" panose="020B0604020202020204" pitchFamily="34" charset="0"/>
              <a:buChar char="•"/>
              <a:defRPr sz="1800" b="1">
                <a:solidFill>
                  <a:schemeClr val="tx2"/>
                </a:solidFill>
              </a:defRPr>
            </a:lvl4pPr>
            <a:lvl5pPr marL="623888" indent="-228600">
              <a:tabLst/>
              <a:defRPr sz="1600" b="1">
                <a:solidFill>
                  <a:schemeClr val="tx2"/>
                </a:solidFill>
              </a:defRPr>
            </a:lvl5pPr>
            <a:lvl6pPr marL="795338" indent="-228600">
              <a:defRPr sz="1600" b="1">
                <a:solidFill>
                  <a:schemeClr val="tx2"/>
                </a:solidFill>
              </a:defRPr>
            </a:lvl6pPr>
            <a:lvl7pPr marL="1033463" indent="-228600">
              <a:defRPr sz="1400" b="0"/>
            </a:lvl7pPr>
          </a:lstStyle>
          <a:p>
            <a:pPr lvl="2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DC80A34-1745-4418-9A30-C0E002242B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06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81257AF-AFDC-444B-A450-13F42FDCD3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95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81CB85D-6169-454A-AC73-8CD2BC3DE2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54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755111" y="2613367"/>
            <a:ext cx="10684021" cy="863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TRANSITION TITLE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150755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6"/>
          <a:stretch/>
        </p:blipFill>
        <p:spPr>
          <a:xfrm>
            <a:off x="0" y="-19050"/>
            <a:ext cx="12218894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2163778"/>
            <a:ext cx="11328400" cy="1774959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035" y="4124808"/>
            <a:ext cx="10878671" cy="76829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1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90" y="2397012"/>
            <a:ext cx="8125218" cy="196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90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571" y="2251358"/>
            <a:ext cx="10978880" cy="1477328"/>
          </a:xfrm>
        </p:spPr>
        <p:txBody>
          <a:bodyPr wrap="square" anchor="ctr" anchorCtr="0">
            <a:sp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1787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48B7C9C-5FBD-430D-8A19-93B10EA7E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249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Mission Marks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53C368-2401-4670-87E4-F199CF47A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9" r="49385" b="15268"/>
          <a:stretch/>
        </p:blipFill>
        <p:spPr>
          <a:xfrm flipH="1">
            <a:off x="0" y="0"/>
            <a:ext cx="4343410" cy="62368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74CF4F7-C5C8-49F7-81F5-7002359C8051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F4E33-4F98-48CC-9F97-2D3280E8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348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Mission Marks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65BFB7-5576-44BC-8925-23418BF25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9" r="49385" b="15268"/>
          <a:stretch/>
        </p:blipFill>
        <p:spPr>
          <a:xfrm>
            <a:off x="7848590" y="0"/>
            <a:ext cx="4343410" cy="62368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5F17A12-3533-411B-8558-F329468D7841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F4E33-4F98-48CC-9F97-2D3280E8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536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Mission Marks_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800814-7A1A-4E1C-8EF8-94AD28BE9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7823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4E92998-8D69-4BB1-ACE6-30266FD8A9DC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F4E33-4F98-48CC-9F97-2D3280E8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62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86C7CE6F-72EE-40D7-BCF8-7B4AA235869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352" y="1311424"/>
            <a:ext cx="6503988" cy="48355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4546A"/>
                </a:solidFill>
              </a:defRPr>
            </a:lvl1pPr>
            <a:lvl2pPr marL="685800" indent="-228600">
              <a:buFont typeface="Calibri" panose="020F0502020204030204" pitchFamily="34" charset="0"/>
              <a:buChar char="̶"/>
              <a:defRPr b="1">
                <a:solidFill>
                  <a:srgbClr val="44546A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lvl3pPr>
            <a:lvl4pPr>
              <a:defRPr sz="2000">
                <a:solidFill>
                  <a:srgbClr val="44546A"/>
                </a:solidFill>
              </a:defRPr>
            </a:lvl4pPr>
            <a:lvl5pPr marL="2057400" indent="-228600">
              <a:buFont typeface="Calibri" panose="020F0502020204030204" pitchFamily="34" charset="0"/>
              <a:buChar char="̶"/>
              <a:defRPr sz="2000">
                <a:solidFill>
                  <a:srgbClr val="44546A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4000" cap="none" baseline="0" dirty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Add Callout</a:t>
            </a:r>
          </a:p>
          <a:p>
            <a:pPr marL="0" lvl="0" indent="0">
              <a:spcBef>
                <a:spcPts val="0"/>
              </a:spcBef>
            </a:pPr>
            <a:r>
              <a:rPr lang="en-US" dirty="0"/>
              <a:t>Message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C9881A-BB8B-418B-AD98-5ABE781A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0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-Mission Marks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9DF227-64ED-40DC-96A4-EE80A7A71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9" r="49385" b="15268"/>
          <a:stretch/>
        </p:blipFill>
        <p:spPr>
          <a:xfrm flipH="1">
            <a:off x="0" y="0"/>
            <a:ext cx="4343410" cy="62368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986B97E-3CA8-476B-9ABF-5F4E0764750A}"/>
              </a:ext>
            </a:extLst>
          </p:cNvPr>
          <p:cNvSpPr/>
          <p:nvPr userDrawn="1"/>
        </p:nvSpPr>
        <p:spPr>
          <a:xfrm flipH="1"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4000" cap="none" baseline="0" dirty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Add Callout</a:t>
            </a:r>
          </a:p>
          <a:p>
            <a:pPr marL="0" lvl="0" indent="0">
              <a:spcBef>
                <a:spcPts val="0"/>
              </a:spcBef>
            </a:pPr>
            <a:r>
              <a:rPr lang="en-US" dirty="0"/>
              <a:t>Message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C9881A-BB8B-418B-AD98-5ABE781A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xmlns="" id="{B255A8F5-4232-4859-AE2E-EACEA28AD5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352" y="1311424"/>
            <a:ext cx="6503988" cy="48355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4546A"/>
                </a:solidFill>
              </a:defRPr>
            </a:lvl1pPr>
            <a:lvl2pPr marL="685800" indent="-228600">
              <a:buFont typeface="Calibri" panose="020F0502020204030204" pitchFamily="34" charset="0"/>
              <a:buChar char="̶"/>
              <a:defRPr b="1">
                <a:solidFill>
                  <a:srgbClr val="44546A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lvl3pPr>
            <a:lvl4pPr>
              <a:defRPr sz="2000">
                <a:solidFill>
                  <a:srgbClr val="44546A"/>
                </a:solidFill>
              </a:defRPr>
            </a:lvl4pPr>
            <a:lvl5pPr marL="2057400" indent="-228600">
              <a:buFont typeface="Calibri" panose="020F0502020204030204" pitchFamily="34" charset="0"/>
              <a:buChar char="̶"/>
              <a:defRPr sz="2000">
                <a:solidFill>
                  <a:srgbClr val="44546A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820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-Mission Marks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9DF227-64ED-40DC-96A4-EE80A7A71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9" r="49385" b="15268"/>
          <a:stretch/>
        </p:blipFill>
        <p:spPr>
          <a:xfrm>
            <a:off x="7848590" y="0"/>
            <a:ext cx="4343410" cy="62368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986B97E-3CA8-476B-9ABF-5F4E0764750A}"/>
              </a:ext>
            </a:extLst>
          </p:cNvPr>
          <p:cNvSpPr/>
          <p:nvPr userDrawn="1"/>
        </p:nvSpPr>
        <p:spPr>
          <a:xfrm flipH="1">
            <a:off x="0" y="-518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4000" cap="none" baseline="0" dirty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Add Callout</a:t>
            </a:r>
          </a:p>
          <a:p>
            <a:pPr marL="0" lvl="0" indent="0">
              <a:spcBef>
                <a:spcPts val="0"/>
              </a:spcBef>
            </a:pPr>
            <a:r>
              <a:rPr lang="en-US" dirty="0"/>
              <a:t>Message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C9881A-BB8B-418B-AD98-5ABE781A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xmlns="" id="{B255A8F5-4232-4859-AE2E-EACEA28AD5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352" y="1311424"/>
            <a:ext cx="6503988" cy="48355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4546A"/>
                </a:solidFill>
              </a:defRPr>
            </a:lvl1pPr>
            <a:lvl2pPr marL="685800" indent="-228600">
              <a:buFont typeface="Calibri" panose="020F0502020204030204" pitchFamily="34" charset="0"/>
              <a:buChar char="̶"/>
              <a:defRPr b="1">
                <a:solidFill>
                  <a:srgbClr val="44546A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lvl3pPr>
            <a:lvl4pPr>
              <a:defRPr sz="2000">
                <a:solidFill>
                  <a:srgbClr val="44546A"/>
                </a:solidFill>
              </a:defRPr>
            </a:lvl4pPr>
            <a:lvl5pPr marL="2057400" indent="-228600">
              <a:buFont typeface="Calibri" panose="020F0502020204030204" pitchFamily="34" charset="0"/>
              <a:buChar char="̶"/>
              <a:defRPr sz="2000">
                <a:solidFill>
                  <a:srgbClr val="44546A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350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-Mission Marks-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5E3D1FA-7063-491D-94E6-80F9A4B783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7823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F1219BA-F9EA-4EFA-AE03-D5BE4E2913BC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4000" cap="none" baseline="0" dirty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Add Callout</a:t>
            </a:r>
          </a:p>
          <a:p>
            <a:pPr marL="0" lvl="0" indent="0">
              <a:spcBef>
                <a:spcPts val="0"/>
              </a:spcBef>
            </a:pPr>
            <a:r>
              <a:rPr lang="en-US" dirty="0"/>
              <a:t>Message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C9881A-BB8B-418B-AD98-5ABE781A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xmlns="" id="{B255A8F5-4232-4859-AE2E-EACEA28AD5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352" y="1311424"/>
            <a:ext cx="6503988" cy="48355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4546A"/>
                </a:solidFill>
              </a:defRPr>
            </a:lvl1pPr>
            <a:lvl2pPr marL="685800" indent="-228600">
              <a:buFont typeface="Calibri" panose="020F0502020204030204" pitchFamily="34" charset="0"/>
              <a:buChar char="̶"/>
              <a:defRPr b="1">
                <a:solidFill>
                  <a:srgbClr val="44546A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lvl3pPr>
            <a:lvl4pPr>
              <a:defRPr sz="2000">
                <a:solidFill>
                  <a:srgbClr val="44546A"/>
                </a:solidFill>
              </a:defRPr>
            </a:lvl4pPr>
            <a:lvl5pPr marL="2057400" indent="-228600">
              <a:buFont typeface="Calibri" panose="020F0502020204030204" pitchFamily="34" charset="0"/>
              <a:buChar char="̶"/>
              <a:defRPr sz="2000">
                <a:solidFill>
                  <a:srgbClr val="44546A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34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365125"/>
            <a:ext cx="9436100" cy="1001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500" y="6434931"/>
            <a:ext cx="3098800" cy="365125"/>
          </a:xfrm>
        </p:spPr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72600" y="6425406"/>
            <a:ext cx="2743200" cy="365125"/>
          </a:xfrm>
        </p:spPr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666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469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DEF7ED-B453-4468-9A25-08208E68C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8819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66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Mission 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BAEEB9-4F7A-4F75-A698-541C40CBD7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7823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C70F877-DC79-4646-A0C4-FB3E58440715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4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"/>
          <p:cNvSpPr>
            <a:spLocks/>
          </p:cNvSpPr>
          <p:nvPr userDrawn="1"/>
        </p:nvSpPr>
        <p:spPr bwMode="black">
          <a:xfrm>
            <a:off x="1293285" y="1962150"/>
            <a:ext cx="9605433" cy="2592388"/>
          </a:xfrm>
          <a:custGeom>
            <a:avLst/>
            <a:gdLst/>
            <a:ahLst/>
            <a:cxnLst>
              <a:cxn ang="0">
                <a:pos x="1158" y="163"/>
              </a:cxn>
              <a:cxn ang="0">
                <a:pos x="950" y="163"/>
              </a:cxn>
              <a:cxn ang="0">
                <a:pos x="1002" y="0"/>
              </a:cxn>
              <a:cxn ang="0">
                <a:pos x="825" y="163"/>
              </a:cxn>
              <a:cxn ang="0">
                <a:pos x="4" y="163"/>
              </a:cxn>
              <a:cxn ang="0">
                <a:pos x="0" y="164"/>
              </a:cxn>
              <a:cxn ang="0">
                <a:pos x="4" y="165"/>
              </a:cxn>
              <a:cxn ang="0">
                <a:pos x="130" y="167"/>
              </a:cxn>
              <a:cxn ang="0">
                <a:pos x="408" y="170"/>
              </a:cxn>
              <a:cxn ang="0">
                <a:pos x="810" y="176"/>
              </a:cxn>
              <a:cxn ang="0">
                <a:pos x="736" y="245"/>
              </a:cxn>
              <a:cxn ang="0">
                <a:pos x="710" y="272"/>
              </a:cxn>
              <a:cxn ang="0">
                <a:pos x="712" y="272"/>
              </a:cxn>
              <a:cxn ang="0">
                <a:pos x="744" y="245"/>
              </a:cxn>
              <a:cxn ang="0">
                <a:pos x="826" y="177"/>
              </a:cxn>
              <a:cxn ang="0">
                <a:pos x="929" y="177"/>
              </a:cxn>
              <a:cxn ang="0">
                <a:pos x="918" y="217"/>
              </a:cxn>
              <a:cxn ang="0">
                <a:pos x="909" y="255"/>
              </a:cxn>
              <a:cxn ang="0">
                <a:pos x="696" y="353"/>
              </a:cxn>
              <a:cxn ang="0">
                <a:pos x="577" y="408"/>
              </a:cxn>
              <a:cxn ang="0">
                <a:pos x="580" y="409"/>
              </a:cxn>
              <a:cxn ang="0">
                <a:pos x="691" y="361"/>
              </a:cxn>
              <a:cxn ang="0">
                <a:pos x="906" y="268"/>
              </a:cxn>
              <a:cxn ang="0">
                <a:pos x="879" y="374"/>
              </a:cxn>
              <a:cxn ang="0">
                <a:pos x="868" y="414"/>
              </a:cxn>
              <a:cxn ang="0">
                <a:pos x="868" y="416"/>
              </a:cxn>
              <a:cxn ang="0">
                <a:pos x="871" y="415"/>
              </a:cxn>
              <a:cxn ang="0">
                <a:pos x="885" y="373"/>
              </a:cxn>
              <a:cxn ang="0">
                <a:pos x="918" y="262"/>
              </a:cxn>
              <a:cxn ang="0">
                <a:pos x="1006" y="225"/>
              </a:cxn>
              <a:cxn ang="0">
                <a:pos x="1084" y="192"/>
              </a:cxn>
              <a:cxn ang="0">
                <a:pos x="1158" y="163"/>
              </a:cxn>
              <a:cxn ang="0">
                <a:pos x="843" y="163"/>
              </a:cxn>
              <a:cxn ang="0">
                <a:pos x="924" y="95"/>
              </a:cxn>
              <a:cxn ang="0">
                <a:pos x="956" y="68"/>
              </a:cxn>
              <a:cxn ang="0">
                <a:pos x="932" y="163"/>
              </a:cxn>
              <a:cxn ang="0">
                <a:pos x="843" y="163"/>
              </a:cxn>
              <a:cxn ang="0">
                <a:pos x="1158" y="163"/>
              </a:cxn>
              <a:cxn ang="0">
                <a:pos x="945" y="179"/>
              </a:cxn>
              <a:cxn ang="0">
                <a:pos x="1068" y="181"/>
              </a:cxn>
              <a:cxn ang="0">
                <a:pos x="1028" y="200"/>
              </a:cxn>
              <a:cxn ang="0">
                <a:pos x="924" y="248"/>
              </a:cxn>
              <a:cxn ang="0">
                <a:pos x="945" y="179"/>
              </a:cxn>
              <a:cxn ang="0">
                <a:pos x="1158" y="163"/>
              </a:cxn>
            </a:cxnLst>
            <a:rect l="0" t="0" r="r" b="b"/>
            <a:pathLst>
              <a:path w="1159" h="417">
                <a:moveTo>
                  <a:pt x="1158" y="163"/>
                </a:moveTo>
                <a:lnTo>
                  <a:pt x="950" y="163"/>
                </a:lnTo>
                <a:lnTo>
                  <a:pt x="1002" y="0"/>
                </a:lnTo>
                <a:lnTo>
                  <a:pt x="825" y="163"/>
                </a:lnTo>
                <a:lnTo>
                  <a:pt x="4" y="163"/>
                </a:lnTo>
                <a:lnTo>
                  <a:pt x="0" y="164"/>
                </a:lnTo>
                <a:lnTo>
                  <a:pt x="4" y="165"/>
                </a:lnTo>
                <a:lnTo>
                  <a:pt x="130" y="167"/>
                </a:lnTo>
                <a:lnTo>
                  <a:pt x="408" y="170"/>
                </a:lnTo>
                <a:lnTo>
                  <a:pt x="810" y="176"/>
                </a:lnTo>
                <a:lnTo>
                  <a:pt x="736" y="245"/>
                </a:lnTo>
                <a:lnTo>
                  <a:pt x="710" y="272"/>
                </a:lnTo>
                <a:lnTo>
                  <a:pt x="712" y="272"/>
                </a:lnTo>
                <a:lnTo>
                  <a:pt x="744" y="245"/>
                </a:lnTo>
                <a:lnTo>
                  <a:pt x="826" y="177"/>
                </a:lnTo>
                <a:lnTo>
                  <a:pt x="929" y="177"/>
                </a:lnTo>
                <a:lnTo>
                  <a:pt x="918" y="217"/>
                </a:lnTo>
                <a:lnTo>
                  <a:pt x="909" y="255"/>
                </a:lnTo>
                <a:lnTo>
                  <a:pt x="696" y="353"/>
                </a:lnTo>
                <a:lnTo>
                  <a:pt x="577" y="408"/>
                </a:lnTo>
                <a:lnTo>
                  <a:pt x="580" y="409"/>
                </a:lnTo>
                <a:lnTo>
                  <a:pt x="691" y="361"/>
                </a:lnTo>
                <a:lnTo>
                  <a:pt x="906" y="268"/>
                </a:lnTo>
                <a:lnTo>
                  <a:pt x="879" y="374"/>
                </a:lnTo>
                <a:lnTo>
                  <a:pt x="868" y="414"/>
                </a:lnTo>
                <a:lnTo>
                  <a:pt x="868" y="416"/>
                </a:lnTo>
                <a:lnTo>
                  <a:pt x="871" y="415"/>
                </a:lnTo>
                <a:lnTo>
                  <a:pt x="885" y="373"/>
                </a:lnTo>
                <a:lnTo>
                  <a:pt x="918" y="262"/>
                </a:lnTo>
                <a:lnTo>
                  <a:pt x="1006" y="225"/>
                </a:lnTo>
                <a:lnTo>
                  <a:pt x="1084" y="192"/>
                </a:lnTo>
                <a:lnTo>
                  <a:pt x="1158" y="163"/>
                </a:lnTo>
                <a:lnTo>
                  <a:pt x="843" y="163"/>
                </a:lnTo>
                <a:lnTo>
                  <a:pt x="924" y="95"/>
                </a:lnTo>
                <a:lnTo>
                  <a:pt x="956" y="68"/>
                </a:lnTo>
                <a:lnTo>
                  <a:pt x="932" y="163"/>
                </a:lnTo>
                <a:lnTo>
                  <a:pt x="843" y="163"/>
                </a:lnTo>
                <a:lnTo>
                  <a:pt x="1158" y="163"/>
                </a:lnTo>
                <a:lnTo>
                  <a:pt x="945" y="179"/>
                </a:lnTo>
                <a:lnTo>
                  <a:pt x="1068" y="181"/>
                </a:lnTo>
                <a:lnTo>
                  <a:pt x="1028" y="200"/>
                </a:lnTo>
                <a:lnTo>
                  <a:pt x="924" y="248"/>
                </a:lnTo>
                <a:lnTo>
                  <a:pt x="945" y="179"/>
                </a:lnTo>
                <a:lnTo>
                  <a:pt x="1158" y="163"/>
                </a:lnTo>
              </a:path>
            </a:pathLst>
          </a:custGeom>
          <a:solidFill>
            <a:schemeClr val="bg1"/>
          </a:solidFill>
          <a:ln w="1270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AFD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0508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15859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369407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12173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A3D446-DD26-8746-A5E0-4AA01199C4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59" y="5014795"/>
            <a:ext cx="4948480" cy="11958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EFF5EB1-7631-4BDF-9097-0766FFE3E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36" y="93567"/>
            <a:ext cx="1766047" cy="211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1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61851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AC895-F598-4168-89AA-53841B23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135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-7088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2E77EBB-7429-4422-A1B7-F8ED33E4D8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334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8E62B202-6E78-45BB-BD18-5C06DB6D5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728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0089255A-AA79-4200-86AF-EB9FCA5525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843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265975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48" y="6434931"/>
            <a:ext cx="3098800" cy="365125"/>
          </a:xfrm>
        </p:spPr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9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327259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rgbClr val="63666A"/>
                </a:solidFill>
                <a:latin typeface="+mn-lt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B0D25B2-7A63-44C4-80F2-4DDF42E9D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10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  <a:latin typeface="+mn-lt"/>
              </a:defRPr>
            </a:lvl1pPr>
            <a:lvl2pPr>
              <a:defRPr sz="1600">
                <a:solidFill>
                  <a:srgbClr val="63666A"/>
                </a:solidFill>
              </a:defRPr>
            </a:lvl2pPr>
            <a:lvl3pPr>
              <a:defRPr sz="1400">
                <a:solidFill>
                  <a:srgbClr val="63666A"/>
                </a:solidFill>
              </a:defRPr>
            </a:lvl3pPr>
            <a:lvl4pPr>
              <a:defRPr sz="1400">
                <a:solidFill>
                  <a:srgbClr val="63666A"/>
                </a:solidFill>
              </a:defRPr>
            </a:lvl4pPr>
            <a:lvl5pPr>
              <a:defRPr sz="1400">
                <a:solidFill>
                  <a:srgbClr val="63666A"/>
                </a:solidFill>
              </a:defRPr>
            </a:lvl5pPr>
            <a:lvl6pPr>
              <a:defRPr sz="1400">
                <a:solidFill>
                  <a:srgbClr val="63666A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32B6925-3C66-482F-B17A-3EC0405D5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196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ECD9A89B-8F1F-4D4D-9FDD-BE87ECACAC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927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90" y="2397012"/>
            <a:ext cx="8125218" cy="196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5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7C5030C-387D-4EC5-967D-F24EBFA2DE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78230" cy="6858000"/>
          </a:xfrm>
          <a:prstGeom prst="rect">
            <a:avLst/>
          </a:prstGeom>
        </p:spPr>
      </p:pic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79308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0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432856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baseline="0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75622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71887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cap="none" baseline="0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F7B19AF-D0B8-6F43-B011-E59F239B5F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29159" y="5014796"/>
            <a:ext cx="4948480" cy="11855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A27B22-BE0B-4E43-A091-E046473D4F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122" y="109328"/>
            <a:ext cx="4204367" cy="267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3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71047683-C15B-42AF-9AE0-3F1ABE578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39423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323737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cap="none" baseline="0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275499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F65F0D6-EB58-4D60-A548-3528688DB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418669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799" y="1615133"/>
            <a:ext cx="5486115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8882" y="1615133"/>
            <a:ext cx="5518078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48" y="6434931"/>
            <a:ext cx="3098800" cy="365125"/>
          </a:xfrm>
        </p:spPr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63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2841BDA6-4886-4F6B-A04E-85DEA1BF8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84307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74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542F53D-9DF9-447E-8F69-EF1A1A79D0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124436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45E7ED-9B35-624C-8E3C-4595BF037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9118" y="2382826"/>
            <a:ext cx="8129417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</p:spTree>
    <p:extLst>
      <p:ext uri="{BB962C8B-B14F-4D97-AF65-F5344CB8AC3E}">
        <p14:creationId xmlns:p14="http://schemas.microsoft.com/office/powerpoint/2010/main" val="214706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548" y="6434931"/>
            <a:ext cx="3098800" cy="365125"/>
          </a:xfrm>
        </p:spPr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96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548" y="6434931"/>
            <a:ext cx="3098800" cy="365125"/>
          </a:xfrm>
        </p:spPr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41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548" y="6434931"/>
            <a:ext cx="3098800" cy="365125"/>
          </a:xfrm>
        </p:spPr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77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48" y="6434931"/>
            <a:ext cx="3098800" cy="365125"/>
          </a:xfrm>
        </p:spPr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8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image" Target="../media/image7.pn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1723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365125"/>
            <a:ext cx="9410700" cy="10015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676400"/>
            <a:ext cx="11417300" cy="4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34931"/>
            <a:ext cx="309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2540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smtClean="0"/>
              <a:t>© Solar Car Challenge Foundation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6100" y="64254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fld id="{54784F0A-9BAA-4237-BD2C-1E6190E82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85738"/>
            <a:ext cx="2031746" cy="118095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0" y="1459706"/>
            <a:ext cx="12192000" cy="0"/>
          </a:xfrm>
          <a:prstGeom prst="line">
            <a:avLst/>
          </a:prstGeom>
          <a:ln w="12700">
            <a:solidFill>
              <a:srgbClr val="1723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46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7234D"/>
          </a:solidFill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970C7D0-EECB-4586-BDB4-14955A034FF8}"/>
              </a:ext>
            </a:extLst>
          </p:cNvPr>
          <p:cNvSpPr/>
          <p:nvPr userDrawn="1"/>
        </p:nvSpPr>
        <p:spPr>
          <a:xfrm>
            <a:off x="0" y="6237028"/>
            <a:ext cx="12192000" cy="641100"/>
          </a:xfrm>
          <a:prstGeom prst="rect">
            <a:avLst/>
          </a:prstGeom>
          <a:solidFill>
            <a:srgbClr val="002F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9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970C7D0-EECB-4586-BDB4-14955A034FF8}"/>
              </a:ext>
            </a:extLst>
          </p:cNvPr>
          <p:cNvSpPr/>
          <p:nvPr userDrawn="1"/>
        </p:nvSpPr>
        <p:spPr>
          <a:xfrm>
            <a:off x="0" y="6237028"/>
            <a:ext cx="12192000" cy="641100"/>
          </a:xfrm>
          <a:prstGeom prst="rect">
            <a:avLst/>
          </a:prstGeom>
          <a:solidFill>
            <a:srgbClr val="002F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80107F9-5368-45CF-B9F6-1BE8FA036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0" r="26334"/>
          <a:stretch/>
        </p:blipFill>
        <p:spPr>
          <a:xfrm>
            <a:off x="335755" y="6252035"/>
            <a:ext cx="547689" cy="60596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82F3DB3-9232-4775-BC27-B624E1CF5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356616"/>
            <a:ext cx="11365992" cy="557784"/>
          </a:xfrm>
          <a:prstGeom prst="rect">
            <a:avLst/>
          </a:prstGeom>
        </p:spPr>
        <p:txBody>
          <a:bodyPr vert="horz" wrap="none" lIns="91440" tIns="9144" rIns="91440" bIns="9144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970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cap="all" baseline="0">
          <a:solidFill>
            <a:srgbClr val="002F6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70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the Vehicle Frame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Chris Jones, Chief Race Judge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6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" y="1574324"/>
            <a:ext cx="7077075" cy="46529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Cell Structure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285517" y="2228850"/>
            <a:ext cx="71438" cy="3143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223729" y="2228850"/>
            <a:ext cx="71438" cy="3143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356955" y="2228850"/>
            <a:ext cx="86677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352192" y="5317502"/>
            <a:ext cx="86677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700000">
            <a:off x="9932789" y="2068517"/>
            <a:ext cx="472424" cy="4571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2700000">
            <a:off x="11260115" y="5489053"/>
            <a:ext cx="349730" cy="4571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8100000">
            <a:off x="11197392" y="2064081"/>
            <a:ext cx="420316" cy="4571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8100000">
            <a:off x="9941546" y="5482269"/>
            <a:ext cx="420316" cy="4571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944789" y="1912615"/>
            <a:ext cx="45719" cy="375728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549459" y="1922172"/>
            <a:ext cx="45719" cy="375728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67648" y="1908185"/>
            <a:ext cx="1627530" cy="4571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946305" y="5646156"/>
            <a:ext cx="1627530" cy="4571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8" idx="1"/>
            <a:endCxn id="18" idx="3"/>
          </p:cNvCxnSpPr>
          <p:nvPr/>
        </p:nvCxnSpPr>
        <p:spPr>
          <a:xfrm flipH="1" flipV="1">
            <a:off x="9990508" y="3791256"/>
            <a:ext cx="295009" cy="92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867900" y="3461501"/>
            <a:ext cx="710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15cm</a:t>
            </a:r>
            <a:endParaRPr lang="en-US" sz="1400" dirty="0"/>
          </a:p>
        </p:txBody>
      </p:sp>
      <p:cxnSp>
        <p:nvCxnSpPr>
          <p:cNvPr id="27" name="Straight Arrow Connector 26"/>
          <p:cNvCxnSpPr>
            <a:endCxn id="10" idx="3"/>
          </p:cNvCxnSpPr>
          <p:nvPr/>
        </p:nvCxnSpPr>
        <p:spPr>
          <a:xfrm flipH="1" flipV="1">
            <a:off x="11295167" y="3800475"/>
            <a:ext cx="255826" cy="871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133375" y="3470211"/>
            <a:ext cx="710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15cm</a:t>
            </a:r>
            <a:endParaRPr lang="en-US" sz="1400" dirty="0"/>
          </a:p>
        </p:txBody>
      </p:sp>
      <p:cxnSp>
        <p:nvCxnSpPr>
          <p:cNvPr id="30" name="Straight Arrow Connector 29"/>
          <p:cNvCxnSpPr>
            <a:stCxn id="9" idx="2"/>
            <a:endCxn id="12" idx="2"/>
          </p:cNvCxnSpPr>
          <p:nvPr/>
        </p:nvCxnSpPr>
        <p:spPr>
          <a:xfrm flipH="1" flipV="1">
            <a:off x="10781413" y="1953904"/>
            <a:ext cx="8929" cy="32066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245683" y="1950376"/>
            <a:ext cx="710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15cm</a:t>
            </a:r>
            <a:endParaRPr lang="en-US" sz="1400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10784759" y="5344484"/>
            <a:ext cx="8929" cy="32066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249029" y="5340956"/>
            <a:ext cx="710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15cm</a:t>
            </a:r>
            <a:endParaRPr lang="en-US" sz="1400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6031832" y="3048000"/>
            <a:ext cx="1876926" cy="25667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941940" y="2323147"/>
            <a:ext cx="1630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Safety Cell encompasses driver’s head, torso, legs, feet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819174" y="4396987"/>
            <a:ext cx="1630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Minimum height for left/right side crush zone = 30cm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39" idx="1"/>
          </p:cNvCxnSpPr>
          <p:nvPr/>
        </p:nvCxnSpPr>
        <p:spPr>
          <a:xfrm flipH="1">
            <a:off x="7164243" y="5135651"/>
            <a:ext cx="654931" cy="152401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87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Crush Zone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Crush zone must:</a:t>
            </a:r>
          </a:p>
          <a:p>
            <a:pPr lvl="1"/>
            <a:r>
              <a:rPr lang="en-US" dirty="0" smtClean="0"/>
              <a:t>be designed to absorb impact from a collision</a:t>
            </a:r>
          </a:p>
          <a:p>
            <a:pPr lvl="1"/>
            <a:r>
              <a:rPr lang="en-US" dirty="0" smtClean="0"/>
              <a:t>protect the driver from front, side, and rear collisions</a:t>
            </a:r>
          </a:p>
          <a:p>
            <a:pPr lvl="1"/>
            <a:r>
              <a:rPr lang="en-US" dirty="0" smtClean="0"/>
              <a:t>have a minimum of 15 cm of horizontal distance from the outside of the safety cell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Teams must be able to demonstrate a specific, adequate crush zone in order to compete. Insufficient regard for structural safety will result in disqualification.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0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Safety Cell / Roll Bar / Crush Zone </a:t>
            </a:r>
            <a:br>
              <a:rPr lang="en-US" dirty="0" smtClean="0"/>
            </a:br>
            <a:r>
              <a:rPr lang="en-US" dirty="0" smtClean="0"/>
              <a:t>Good Example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745" y="1728159"/>
            <a:ext cx="5981306" cy="448598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7786" y="4939540"/>
            <a:ext cx="2390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7234D"/>
                </a:solidFill>
              </a:rPr>
              <a:t>Crush Zone structure </a:t>
            </a:r>
            <a:r>
              <a:rPr lang="en-US" dirty="0" smtClean="0">
                <a:solidFill>
                  <a:srgbClr val="17234D"/>
                </a:solidFill>
              </a:rPr>
              <a:t>– thin material designed to collapse on impact</a:t>
            </a:r>
            <a:endParaRPr lang="en-US" dirty="0">
              <a:solidFill>
                <a:srgbClr val="17234D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688459" y="5379072"/>
            <a:ext cx="354286" cy="0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469405" y="4939540"/>
            <a:ext cx="2549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7234D"/>
                </a:solidFill>
              </a:rPr>
              <a:t>Safety Cell </a:t>
            </a:r>
            <a:r>
              <a:rPr lang="en-US" dirty="0" smtClean="0">
                <a:solidFill>
                  <a:srgbClr val="17234D"/>
                </a:solidFill>
              </a:rPr>
              <a:t>– rigid protection encompassing entire driver</a:t>
            </a:r>
            <a:endParaRPr lang="en-US" dirty="0">
              <a:solidFill>
                <a:srgbClr val="17234D"/>
              </a:solidFill>
            </a:endParaRPr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>
            <a:off x="9024051" y="5401205"/>
            <a:ext cx="445354" cy="0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469405" y="2911216"/>
            <a:ext cx="2549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7234D"/>
                </a:solidFill>
              </a:rPr>
              <a:t>Roll Bar </a:t>
            </a:r>
            <a:r>
              <a:rPr lang="en-US" dirty="0" smtClean="0">
                <a:solidFill>
                  <a:srgbClr val="17234D"/>
                </a:solidFill>
              </a:rPr>
              <a:t>– continuous piece of metal; protects driver in event of rollover</a:t>
            </a:r>
            <a:endParaRPr lang="en-US" dirty="0">
              <a:solidFill>
                <a:srgbClr val="17234D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425559" y="3335923"/>
            <a:ext cx="2043846" cy="1157249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932815" y="4039985"/>
            <a:ext cx="2536590" cy="1064734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6783" y="2080220"/>
            <a:ext cx="25495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7234D"/>
                </a:solidFill>
              </a:rPr>
              <a:t>Safety Cell Coverage </a:t>
            </a:r>
            <a:r>
              <a:rPr lang="en-US" dirty="0" smtClean="0">
                <a:solidFill>
                  <a:srgbClr val="17234D"/>
                </a:solidFill>
              </a:rPr>
              <a:t>– If wrapped in elastic fabric, no part of driver should touch fabric (other than arms holding steering wheel)</a:t>
            </a:r>
            <a:endParaRPr lang="en-US" dirty="0">
              <a:solidFill>
                <a:srgbClr val="1723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0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olarcarchallenge.org/challenge/photos/2022/days4/photo/1day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5"/>
          <a:stretch/>
        </p:blipFill>
        <p:spPr bwMode="auto">
          <a:xfrm>
            <a:off x="3542776" y="1674037"/>
            <a:ext cx="5288404" cy="45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Safety Cell / Roll Bar / Crush Zone Example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74379" y="4525115"/>
            <a:ext cx="239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7234D"/>
                </a:solidFill>
              </a:rPr>
              <a:t>Crush Zone structure </a:t>
            </a:r>
            <a:r>
              <a:rPr lang="en-US" dirty="0" smtClean="0">
                <a:solidFill>
                  <a:srgbClr val="17234D"/>
                </a:solidFill>
              </a:rPr>
              <a:t>– may not meet 15 cm</a:t>
            </a:r>
            <a:endParaRPr lang="en-US" dirty="0">
              <a:solidFill>
                <a:srgbClr val="17234D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287464" y="4848280"/>
            <a:ext cx="885489" cy="0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03543" y="1943648"/>
            <a:ext cx="1996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7234D"/>
                </a:solidFill>
              </a:rPr>
              <a:t>Safety Cell </a:t>
            </a:r>
            <a:r>
              <a:rPr lang="en-US" dirty="0" smtClean="0">
                <a:solidFill>
                  <a:srgbClr val="17234D"/>
                </a:solidFill>
              </a:rPr>
              <a:t>– rigid protection encompassing entire driver</a:t>
            </a:r>
            <a:endParaRPr lang="en-US" dirty="0">
              <a:solidFill>
                <a:srgbClr val="17234D"/>
              </a:solidFill>
            </a:endParaRP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>
            <a:off x="3200400" y="2543813"/>
            <a:ext cx="1696453" cy="1290733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164053" y="1734815"/>
            <a:ext cx="2549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7234D"/>
                </a:solidFill>
              </a:rPr>
              <a:t>Roll Bar </a:t>
            </a:r>
            <a:r>
              <a:rPr lang="en-US" dirty="0" smtClean="0">
                <a:solidFill>
                  <a:srgbClr val="17234D"/>
                </a:solidFill>
              </a:rPr>
              <a:t>– continuous piece of metal; protects driver in event of rollover</a:t>
            </a:r>
            <a:endParaRPr lang="en-US" dirty="0">
              <a:solidFill>
                <a:srgbClr val="17234D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239229" y="2222392"/>
            <a:ext cx="3911270" cy="978008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26669" y="3649880"/>
            <a:ext cx="2549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7234D"/>
                </a:solidFill>
              </a:rPr>
              <a:t>Safety Cell Coverage</a:t>
            </a:r>
          </a:p>
          <a:p>
            <a:r>
              <a:rPr lang="en-US" dirty="0" smtClean="0">
                <a:solidFill>
                  <a:srgbClr val="17234D"/>
                </a:solidFill>
              </a:rPr>
              <a:t>(in orange)</a:t>
            </a:r>
            <a:endParaRPr lang="en-US" dirty="0">
              <a:solidFill>
                <a:srgbClr val="17234D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620127" y="3200400"/>
            <a:ext cx="2466473" cy="2261937"/>
          </a:xfrm>
          <a:custGeom>
            <a:avLst/>
            <a:gdLst>
              <a:gd name="connsiteX0" fmla="*/ 36094 w 2466473"/>
              <a:gd name="connsiteY0" fmla="*/ 1419726 h 2261937"/>
              <a:gd name="connsiteX1" fmla="*/ 48126 w 2466473"/>
              <a:gd name="connsiteY1" fmla="*/ 854242 h 2261937"/>
              <a:gd name="connsiteX2" fmla="*/ 192505 w 2466473"/>
              <a:gd name="connsiteY2" fmla="*/ 421105 h 2261937"/>
              <a:gd name="connsiteX3" fmla="*/ 433137 w 2466473"/>
              <a:gd name="connsiteY3" fmla="*/ 204537 h 2261937"/>
              <a:gd name="connsiteX4" fmla="*/ 757989 w 2466473"/>
              <a:gd name="connsiteY4" fmla="*/ 84221 h 2261937"/>
              <a:gd name="connsiteX5" fmla="*/ 1395663 w 2466473"/>
              <a:gd name="connsiteY5" fmla="*/ 0 h 2261937"/>
              <a:gd name="connsiteX6" fmla="*/ 1203158 w 2466473"/>
              <a:gd name="connsiteY6" fmla="*/ 192505 h 2261937"/>
              <a:gd name="connsiteX7" fmla="*/ 1203158 w 2466473"/>
              <a:gd name="connsiteY7" fmla="*/ 409074 h 2261937"/>
              <a:gd name="connsiteX8" fmla="*/ 1299410 w 2466473"/>
              <a:gd name="connsiteY8" fmla="*/ 697832 h 2261937"/>
              <a:gd name="connsiteX9" fmla="*/ 1407694 w 2466473"/>
              <a:gd name="connsiteY9" fmla="*/ 962526 h 2261937"/>
              <a:gd name="connsiteX10" fmla="*/ 1552073 w 2466473"/>
              <a:gd name="connsiteY10" fmla="*/ 1227221 h 2261937"/>
              <a:gd name="connsiteX11" fmla="*/ 1660358 w 2466473"/>
              <a:gd name="connsiteY11" fmla="*/ 1467853 h 2261937"/>
              <a:gd name="connsiteX12" fmla="*/ 2382252 w 2466473"/>
              <a:gd name="connsiteY12" fmla="*/ 1503947 h 2261937"/>
              <a:gd name="connsiteX13" fmla="*/ 2466473 w 2466473"/>
              <a:gd name="connsiteY13" fmla="*/ 2249905 h 2261937"/>
              <a:gd name="connsiteX14" fmla="*/ 1155031 w 2466473"/>
              <a:gd name="connsiteY14" fmla="*/ 2261937 h 2261937"/>
              <a:gd name="connsiteX15" fmla="*/ 0 w 2466473"/>
              <a:gd name="connsiteY15" fmla="*/ 2057400 h 2261937"/>
              <a:gd name="connsiteX16" fmla="*/ 36094 w 2466473"/>
              <a:gd name="connsiteY16" fmla="*/ 1419726 h 22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66473" h="2261937">
                <a:moveTo>
                  <a:pt x="36094" y="1419726"/>
                </a:moveTo>
                <a:lnTo>
                  <a:pt x="48126" y="854242"/>
                </a:lnTo>
                <a:lnTo>
                  <a:pt x="192505" y="421105"/>
                </a:lnTo>
                <a:lnTo>
                  <a:pt x="433137" y="204537"/>
                </a:lnTo>
                <a:lnTo>
                  <a:pt x="757989" y="84221"/>
                </a:lnTo>
                <a:lnTo>
                  <a:pt x="1395663" y="0"/>
                </a:lnTo>
                <a:lnTo>
                  <a:pt x="1203158" y="192505"/>
                </a:lnTo>
                <a:lnTo>
                  <a:pt x="1203158" y="409074"/>
                </a:lnTo>
                <a:lnTo>
                  <a:pt x="1299410" y="697832"/>
                </a:lnTo>
                <a:lnTo>
                  <a:pt x="1407694" y="962526"/>
                </a:lnTo>
                <a:lnTo>
                  <a:pt x="1552073" y="1227221"/>
                </a:lnTo>
                <a:lnTo>
                  <a:pt x="1660358" y="1467853"/>
                </a:lnTo>
                <a:lnTo>
                  <a:pt x="2382252" y="1503947"/>
                </a:lnTo>
                <a:lnTo>
                  <a:pt x="2466473" y="2249905"/>
                </a:lnTo>
                <a:lnTo>
                  <a:pt x="1155031" y="2261937"/>
                </a:lnTo>
                <a:lnTo>
                  <a:pt x="0" y="2057400"/>
                </a:lnTo>
                <a:lnTo>
                  <a:pt x="36094" y="1419726"/>
                </a:lnTo>
                <a:close/>
              </a:path>
            </a:pathLst>
          </a:custGeom>
          <a:solidFill>
            <a:srgbClr val="FF6600">
              <a:alpha val="6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368842" y="3834546"/>
            <a:ext cx="1335506" cy="80001"/>
          </a:xfrm>
          <a:prstGeom prst="straightConnector1">
            <a:avLst/>
          </a:prstGeom>
          <a:ln w="19050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01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 Bar Example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14</a:t>
            </a:fld>
            <a:endParaRPr lang="en-US"/>
          </a:p>
        </p:txBody>
      </p:sp>
      <p:pic>
        <p:nvPicPr>
          <p:cNvPr id="7" name="Content Placeholder 4" descr="Roll bar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82" r="-9582"/>
          <a:stretch/>
        </p:blipFill>
        <p:spPr>
          <a:xfrm>
            <a:off x="1405896" y="1778000"/>
            <a:ext cx="5265407" cy="3313973"/>
          </a:xfrm>
          <a:prstGeom prst="rect">
            <a:avLst/>
          </a:prstGeom>
        </p:spPr>
      </p:pic>
      <p:pic>
        <p:nvPicPr>
          <p:cNvPr id="8" name="Picture 7" descr="roll bar side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031" y="3178175"/>
            <a:ext cx="4008744" cy="30065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71264" y="5107776"/>
            <a:ext cx="1430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 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18340" y="2808843"/>
            <a:ext cx="196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Side View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71703" y="2162290"/>
            <a:ext cx="302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7234D"/>
                </a:solidFill>
              </a:rPr>
              <a:t>Continuous piece of metal</a:t>
            </a:r>
            <a:endParaRPr lang="en-US" dirty="0">
              <a:solidFill>
                <a:srgbClr val="17234D"/>
              </a:solidFill>
            </a:endParaRPr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>
            <a:off x="5470634" y="2346956"/>
            <a:ext cx="1201069" cy="831219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9033641" y="2531622"/>
            <a:ext cx="94594" cy="810668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7242" y="2013626"/>
            <a:ext cx="16229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7234D"/>
                </a:solidFill>
              </a:rPr>
              <a:t>Sufficient vertical clearance </a:t>
            </a:r>
            <a:br>
              <a:rPr lang="en-US" b="1" dirty="0" smtClean="0">
                <a:solidFill>
                  <a:srgbClr val="17234D"/>
                </a:solidFill>
              </a:rPr>
            </a:br>
            <a:r>
              <a:rPr lang="en-US" b="1" dirty="0" smtClean="0">
                <a:solidFill>
                  <a:srgbClr val="17234D"/>
                </a:solidFill>
              </a:rPr>
              <a:t>(5 cm between head and</a:t>
            </a:r>
            <a:br>
              <a:rPr lang="en-US" b="1" dirty="0" smtClean="0">
                <a:solidFill>
                  <a:srgbClr val="17234D"/>
                </a:solidFill>
              </a:rPr>
            </a:br>
            <a:r>
              <a:rPr lang="en-US" b="1" dirty="0" smtClean="0">
                <a:solidFill>
                  <a:srgbClr val="17234D"/>
                </a:solidFill>
              </a:rPr>
              <a:t>underneath of bar)</a:t>
            </a:r>
            <a:endParaRPr lang="en-US" dirty="0">
              <a:solidFill>
                <a:srgbClr val="17234D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323371" y="2162290"/>
            <a:ext cx="2635469" cy="313001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6720" y="5394771"/>
            <a:ext cx="537391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7234D"/>
                </a:solidFill>
              </a:rPr>
              <a:t>Material OD is less that what the rules specify but a waiver was granted             </a:t>
            </a:r>
          </a:p>
          <a:p>
            <a:pPr algn="ctr"/>
            <a:r>
              <a:rPr lang="en-US" b="1" u="sng" dirty="0" smtClean="0">
                <a:solidFill>
                  <a:srgbClr val="00B0F0"/>
                </a:solidFill>
              </a:rPr>
              <a:t>USE THE WAIVER PROCESS (RULE 5.21)</a:t>
            </a:r>
            <a:endParaRPr lang="en-US" b="1" u="sng" dirty="0">
              <a:solidFill>
                <a:srgbClr val="00B0F0"/>
              </a:solidFill>
            </a:endParaRPr>
          </a:p>
        </p:txBody>
      </p:sp>
      <p:cxnSp>
        <p:nvCxnSpPr>
          <p:cNvPr id="17" name="Straight Arrow Connector 16"/>
          <p:cNvCxnSpPr>
            <a:stCxn id="15" idx="3"/>
          </p:cNvCxnSpPr>
          <p:nvPr/>
        </p:nvCxnSpPr>
        <p:spPr>
          <a:xfrm flipV="1">
            <a:off x="5470634" y="4534469"/>
            <a:ext cx="2429323" cy="1321967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50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Roll Cage / </a:t>
            </a:r>
            <a:r>
              <a:rPr lang="en-US" dirty="0" smtClean="0"/>
              <a:t>Crush </a:t>
            </a:r>
            <a:r>
              <a:rPr lang="en-US" dirty="0"/>
              <a:t>Zone Example</a:t>
            </a:r>
          </a:p>
        </p:txBody>
      </p:sp>
      <p:pic>
        <p:nvPicPr>
          <p:cNvPr id="8" name="Content Placeholder 7" descr="Mechanical - 19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7885" r="-27885"/>
          <a:stretch>
            <a:fillRect/>
          </a:stretch>
        </p:blipFill>
        <p:spPr>
          <a:xfrm>
            <a:off x="1592317" y="1834208"/>
            <a:ext cx="8960825" cy="4314471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469405" y="3659915"/>
            <a:ext cx="25495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7234D"/>
                </a:solidFill>
              </a:rPr>
              <a:t>Safety Cell </a:t>
            </a:r>
            <a:r>
              <a:rPr lang="en-US" dirty="0" smtClean="0">
                <a:solidFill>
                  <a:srgbClr val="17234D"/>
                </a:solidFill>
              </a:rPr>
              <a:t>– good use of strong structural components; needs additional coverage for driver torso</a:t>
            </a:r>
            <a:endParaRPr lang="en-US" dirty="0">
              <a:solidFill>
                <a:srgbClr val="17234D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772401" y="4398579"/>
            <a:ext cx="1697004" cy="78828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7522" y="3659915"/>
            <a:ext cx="25495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7234D"/>
                </a:solidFill>
              </a:rPr>
              <a:t>Crush Zone </a:t>
            </a:r>
            <a:r>
              <a:rPr lang="en-US" dirty="0" smtClean="0">
                <a:solidFill>
                  <a:srgbClr val="17234D"/>
                </a:solidFill>
              </a:rPr>
              <a:t>– would prefer structure less rigid and deflect away from driver</a:t>
            </a:r>
          </a:p>
          <a:p>
            <a:endParaRPr lang="en-US" dirty="0">
              <a:solidFill>
                <a:srgbClr val="17234D"/>
              </a:solidFill>
            </a:endParaRPr>
          </a:p>
          <a:p>
            <a:r>
              <a:rPr lang="en-US" dirty="0" smtClean="0">
                <a:solidFill>
                  <a:srgbClr val="17234D"/>
                </a:solidFill>
              </a:rPr>
              <a:t>This is one dimensional and would not pass current rules</a:t>
            </a:r>
            <a:endParaRPr lang="en-US" dirty="0">
              <a:solidFill>
                <a:srgbClr val="17234D"/>
              </a:solidFill>
            </a:endParaRPr>
          </a:p>
        </p:txBody>
      </p:sp>
      <p:cxnSp>
        <p:nvCxnSpPr>
          <p:cNvPr id="12" name="Straight Arrow Connector 11"/>
          <p:cNvCxnSpPr>
            <a:stCxn id="11" idx="3"/>
          </p:cNvCxnSpPr>
          <p:nvPr/>
        </p:nvCxnSpPr>
        <p:spPr>
          <a:xfrm>
            <a:off x="2867112" y="4814077"/>
            <a:ext cx="2225150" cy="46167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23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Vehicle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Materials </a:t>
            </a:r>
          </a:p>
          <a:p>
            <a:r>
              <a:rPr lang="en-US" dirty="0" smtClean="0"/>
              <a:t>Safety Cell, Roll bar and Crush Zones</a:t>
            </a:r>
          </a:p>
          <a:p>
            <a:r>
              <a:rPr lang="en-US" b="1" dirty="0" smtClean="0"/>
              <a:t>Suspension and Steering</a:t>
            </a:r>
            <a:endParaRPr lang="en-US" b="1" dirty="0"/>
          </a:p>
          <a:p>
            <a:r>
              <a:rPr lang="en-US" dirty="0" smtClean="0"/>
              <a:t>Wheels and Brakes</a:t>
            </a:r>
            <a:endParaRPr lang="en-US" dirty="0"/>
          </a:p>
        </p:txBody>
      </p:sp>
      <p:pic>
        <p:nvPicPr>
          <p:cNvPr id="4" name="Picture 3" descr="Sundanc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548" y="1892060"/>
            <a:ext cx="5086552" cy="406924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3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Suspension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Agenda</a:t>
            </a:r>
          </a:p>
          <a:p>
            <a:r>
              <a:rPr lang="en-US" dirty="0" smtClean="0"/>
              <a:t>Purpose of Suspension</a:t>
            </a:r>
          </a:p>
          <a:p>
            <a:r>
              <a:rPr lang="en-US" dirty="0" smtClean="0"/>
              <a:t>Suspension components </a:t>
            </a:r>
          </a:p>
          <a:p>
            <a:r>
              <a:rPr lang="en-US" dirty="0" smtClean="0"/>
              <a:t>Types of Suspension</a:t>
            </a:r>
          </a:p>
          <a:p>
            <a:r>
              <a:rPr lang="en-US" dirty="0" smtClean="0"/>
              <a:t>Basic Suspension Geometry</a:t>
            </a:r>
          </a:p>
          <a:p>
            <a:r>
              <a:rPr lang="en-US" dirty="0" smtClean="0"/>
              <a:t>Steering Geometry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1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Suspension 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41004"/>
            <a:ext cx="11417300" cy="4500563"/>
          </a:xfrm>
        </p:spPr>
        <p:txBody>
          <a:bodyPr/>
          <a:lstStyle/>
          <a:p>
            <a:r>
              <a:rPr lang="en-US" dirty="0" smtClean="0"/>
              <a:t>Minimize shock to the driver and the car</a:t>
            </a:r>
          </a:p>
          <a:p>
            <a:endParaRPr lang="en-US" dirty="0" smtClean="0"/>
          </a:p>
          <a:p>
            <a:r>
              <a:rPr lang="en-US" dirty="0" smtClean="0"/>
              <a:t>Enhance car stability while traveling on dynamic terrain</a:t>
            </a:r>
          </a:p>
          <a:p>
            <a:pPr lvl="1"/>
            <a:r>
              <a:rPr lang="en-US" dirty="0"/>
              <a:t>Keep the Tires on the Ground</a:t>
            </a:r>
          </a:p>
          <a:p>
            <a:pPr lvl="1"/>
            <a:r>
              <a:rPr lang="en-US" dirty="0" smtClean="0"/>
              <a:t>Seriously, Your tires are the only connection the </a:t>
            </a:r>
            <a:r>
              <a:rPr lang="en-US" dirty="0"/>
              <a:t>car has to the ground 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8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Suspension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 descr="Exploded Drawing">
            <a:extLst>
              <a:ext uri="{FF2B5EF4-FFF2-40B4-BE49-F238E27FC236}">
                <a16:creationId xmlns="" xmlns:a16="http://schemas.microsoft.com/office/drawing/2014/main" xmlns:lc="http://schemas.openxmlformats.org/drawingml/2006/lockedCanvas" id="{89D53472-91FA-4B3B-8938-48DF250BCEF1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595" y="1520911"/>
            <a:ext cx="3291083" cy="206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utomotive axle spindles - Cheap Online Shopping -">
            <a:extLst>
              <a:ext uri="{FF2B5EF4-FFF2-40B4-BE49-F238E27FC236}">
                <a16:creationId xmlns="" xmlns:a16="http://schemas.microsoft.com/office/drawing/2014/main" xmlns:lc="http://schemas.openxmlformats.org/drawingml/2006/lockedCanvas" id="{FEC89C5C-B265-4060-BB96-98F8300C0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3" y="1766210"/>
            <a:ext cx="28575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ie Rod - Golden Service Shop">
            <a:extLst>
              <a:ext uri="{FF2B5EF4-FFF2-40B4-BE49-F238E27FC236}">
                <a16:creationId xmlns="" xmlns:a16="http://schemas.microsoft.com/office/drawing/2014/main" xmlns:lc="http://schemas.openxmlformats.org/drawingml/2006/lockedCanvas" id="{8A0E31CF-E3CC-405A-9E28-6BBA54815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823" y="3474132"/>
            <a:ext cx="5105401" cy="266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xmlns:lc="http://schemas.openxmlformats.org/drawingml/2006/lockedCanvas" id="{AD088A9F-0EEC-48CC-A47D-7065704B496C}"/>
              </a:ext>
            </a:extLst>
          </p:cNvPr>
          <p:cNvSpPr/>
          <p:nvPr/>
        </p:nvSpPr>
        <p:spPr>
          <a:xfrm>
            <a:off x="3015983" y="3366410"/>
            <a:ext cx="61024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: Rounded Corners 6">
            <a:extLst>
              <a:ext uri="{FF2B5EF4-FFF2-40B4-BE49-F238E27FC236}">
                <a16:creationId xmlns="" xmlns:a16="http://schemas.microsoft.com/office/drawing/2014/main" xmlns:lc="http://schemas.openxmlformats.org/drawingml/2006/lockedCanvas" id="{679E6BC6-EF88-4071-BD8E-43735A1E87C3}"/>
              </a:ext>
            </a:extLst>
          </p:cNvPr>
          <p:cNvSpPr/>
          <p:nvPr/>
        </p:nvSpPr>
        <p:spPr>
          <a:xfrm>
            <a:off x="2128467" y="3214010"/>
            <a:ext cx="1583372" cy="1081934"/>
          </a:xfrm>
          <a:prstGeom prst="roundRect">
            <a:avLst/>
          </a:prstGeom>
          <a:solidFill>
            <a:schemeClr val="accent4">
              <a:alpha val="3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1">
            <a:extLst>
              <a:ext uri="{FF2B5EF4-FFF2-40B4-BE49-F238E27FC236}">
                <a16:creationId xmlns="" xmlns:a16="http://schemas.microsoft.com/office/drawing/2014/main" xmlns:lc="http://schemas.openxmlformats.org/drawingml/2006/lockedCanvas" id="{47F52AE8-3015-4309-936A-4DC83B7F3B1C}"/>
              </a:ext>
            </a:extLst>
          </p:cNvPr>
          <p:cNvSpPr/>
          <p:nvPr/>
        </p:nvSpPr>
        <p:spPr>
          <a:xfrm>
            <a:off x="4463014" y="1902694"/>
            <a:ext cx="1068209" cy="1571438"/>
          </a:xfrm>
          <a:prstGeom prst="roundRect">
            <a:avLst/>
          </a:prstGeom>
          <a:solidFill>
            <a:schemeClr val="accent4">
              <a:alpha val="3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: Rounded Corners 14">
            <a:extLst>
              <a:ext uri="{FF2B5EF4-FFF2-40B4-BE49-F238E27FC236}">
                <a16:creationId xmlns="" xmlns:a16="http://schemas.microsoft.com/office/drawing/2014/main" xmlns:lc="http://schemas.openxmlformats.org/drawingml/2006/lockedCanvas" id="{7193868B-9D7A-45BF-A390-41DFB7A534FC}"/>
              </a:ext>
            </a:extLst>
          </p:cNvPr>
          <p:cNvSpPr/>
          <p:nvPr/>
        </p:nvSpPr>
        <p:spPr>
          <a:xfrm>
            <a:off x="9950823" y="5018371"/>
            <a:ext cx="1066800" cy="1125460"/>
          </a:xfrm>
          <a:prstGeom prst="roundRect">
            <a:avLst/>
          </a:prstGeom>
          <a:solidFill>
            <a:schemeClr val="accent4">
              <a:alpha val="3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: Rounded Corners 15">
            <a:extLst>
              <a:ext uri="{FF2B5EF4-FFF2-40B4-BE49-F238E27FC236}">
                <a16:creationId xmlns="" xmlns:a16="http://schemas.microsoft.com/office/drawing/2014/main" xmlns:lc="http://schemas.openxmlformats.org/drawingml/2006/lockedCanvas" id="{328C4D20-32D2-42D1-BC32-776DA1386A37}"/>
              </a:ext>
            </a:extLst>
          </p:cNvPr>
          <p:cNvSpPr/>
          <p:nvPr/>
        </p:nvSpPr>
        <p:spPr>
          <a:xfrm>
            <a:off x="6071410" y="1701483"/>
            <a:ext cx="549588" cy="1571438"/>
          </a:xfrm>
          <a:prstGeom prst="roundRect">
            <a:avLst/>
          </a:prstGeom>
          <a:solidFill>
            <a:schemeClr val="accent4">
              <a:alpha val="3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extBox 18">
            <a:extLst>
              <a:ext uri="{FF2B5EF4-FFF2-40B4-BE49-F238E27FC236}">
                <a16:creationId xmlns="" xmlns:a16="http://schemas.microsoft.com/office/drawing/2014/main" xmlns:lc="http://schemas.openxmlformats.org/drawingml/2006/lockedCanvas" id="{6D88384D-B562-461E-816D-0CA13215B0FB}"/>
              </a:ext>
            </a:extLst>
          </p:cNvPr>
          <p:cNvSpPr txBox="1"/>
          <p:nvPr/>
        </p:nvSpPr>
        <p:spPr>
          <a:xfrm>
            <a:off x="2866227" y="3290210"/>
            <a:ext cx="893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Spindle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xmlns:lc="http://schemas.openxmlformats.org/drawingml/2006/lockedCanvas" id="{074E843D-F93D-4FAB-B740-041FA59DB9ED}"/>
              </a:ext>
            </a:extLst>
          </p:cNvPr>
          <p:cNvCxnSpPr>
            <a:cxnSpLocks/>
          </p:cNvCxnSpPr>
          <p:nvPr/>
        </p:nvCxnSpPr>
        <p:spPr>
          <a:xfrm flipH="1">
            <a:off x="2711823" y="3469369"/>
            <a:ext cx="2660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2">
            <a:extLst>
              <a:ext uri="{FF2B5EF4-FFF2-40B4-BE49-F238E27FC236}">
                <a16:creationId xmlns="" xmlns:a16="http://schemas.microsoft.com/office/drawing/2014/main" xmlns:lc="http://schemas.openxmlformats.org/drawingml/2006/lockedCanvas" id="{02092200-23EB-463A-A40A-35179E604CBF}"/>
              </a:ext>
            </a:extLst>
          </p:cNvPr>
          <p:cNvSpPr txBox="1"/>
          <p:nvPr/>
        </p:nvSpPr>
        <p:spPr>
          <a:xfrm>
            <a:off x="4550554" y="1645219"/>
            <a:ext cx="893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Hub</a:t>
            </a:r>
          </a:p>
        </p:txBody>
      </p:sp>
      <p:sp>
        <p:nvSpPr>
          <p:cNvPr id="19" name="TextBox 23">
            <a:extLst>
              <a:ext uri="{FF2B5EF4-FFF2-40B4-BE49-F238E27FC236}">
                <a16:creationId xmlns="" xmlns:a16="http://schemas.microsoft.com/office/drawing/2014/main" xmlns:lc="http://schemas.openxmlformats.org/drawingml/2006/lockedCanvas" id="{7E465E39-D7F5-494B-8B84-764508A74A2B}"/>
              </a:ext>
            </a:extLst>
          </p:cNvPr>
          <p:cNvSpPr txBox="1"/>
          <p:nvPr/>
        </p:nvSpPr>
        <p:spPr>
          <a:xfrm>
            <a:off x="5942128" y="3436032"/>
            <a:ext cx="893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Axle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xmlns:lc="http://schemas.openxmlformats.org/drawingml/2006/lockedCanvas" id="{18D275F8-8086-407F-8F02-C3BE1FCAB5ED}"/>
              </a:ext>
            </a:extLst>
          </p:cNvPr>
          <p:cNvCxnSpPr/>
          <p:nvPr/>
        </p:nvCxnSpPr>
        <p:spPr>
          <a:xfrm flipV="1">
            <a:off x="6308642" y="2617672"/>
            <a:ext cx="0" cy="8183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6">
            <a:extLst>
              <a:ext uri="{FF2B5EF4-FFF2-40B4-BE49-F238E27FC236}">
                <a16:creationId xmlns="" xmlns:a16="http://schemas.microsoft.com/office/drawing/2014/main" xmlns:lc="http://schemas.openxmlformats.org/drawingml/2006/lockedCanvas" id="{324FD268-BDDE-4ED5-A3D7-9D20B253A4B3}"/>
              </a:ext>
            </a:extLst>
          </p:cNvPr>
          <p:cNvSpPr txBox="1"/>
          <p:nvPr/>
        </p:nvSpPr>
        <p:spPr>
          <a:xfrm>
            <a:off x="10037659" y="5911377"/>
            <a:ext cx="893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Tie Rod</a:t>
            </a:r>
          </a:p>
        </p:txBody>
      </p:sp>
    </p:spTree>
    <p:extLst>
      <p:ext uri="{BB962C8B-B14F-4D97-AF65-F5344CB8AC3E}">
        <p14:creationId xmlns:p14="http://schemas.microsoft.com/office/powerpoint/2010/main" val="389790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Vehicle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Materials </a:t>
            </a:r>
          </a:p>
          <a:p>
            <a:r>
              <a:rPr lang="en-US" dirty="0" smtClean="0"/>
              <a:t>Safety Cell, Roll bar and Crush Zones</a:t>
            </a:r>
          </a:p>
          <a:p>
            <a:r>
              <a:rPr lang="en-US" dirty="0" smtClean="0"/>
              <a:t>Suspension and Steering</a:t>
            </a:r>
          </a:p>
          <a:p>
            <a:r>
              <a:rPr lang="en-US" dirty="0" smtClean="0"/>
              <a:t>Wheels and Brakes</a:t>
            </a:r>
            <a:endParaRPr lang="en-US" dirty="0"/>
          </a:p>
        </p:txBody>
      </p:sp>
      <p:pic>
        <p:nvPicPr>
          <p:cNvPr id="4" name="Picture 3" descr="Sundanc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548" y="1892060"/>
            <a:ext cx="5086552" cy="406924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3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F82632-7517-43FD-BA54-6895C4E64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 Front Suspension Types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A324-180E-4A30-8C09-C3F0C3B68A80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FDAC277-3C81-479B-8AC6-6C5097D98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43" y="2142013"/>
            <a:ext cx="1827659" cy="28704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3D613F2-13A6-4F2A-A9EE-DAACF4CA960F}"/>
              </a:ext>
            </a:extLst>
          </p:cNvPr>
          <p:cNvSpPr/>
          <p:nvPr/>
        </p:nvSpPr>
        <p:spPr>
          <a:xfrm>
            <a:off x="4660891" y="5643587"/>
            <a:ext cx="1093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Solid Axle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F04DC70-FE6F-4B8B-9FD8-8282C9D3C368}"/>
              </a:ext>
            </a:extLst>
          </p:cNvPr>
          <p:cNvSpPr/>
          <p:nvPr/>
        </p:nvSpPr>
        <p:spPr>
          <a:xfrm>
            <a:off x="1289563" y="5643587"/>
            <a:ext cx="1923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MacPherson Strut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F433A76-DF22-42B3-A112-903E234C7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572" y="3677498"/>
            <a:ext cx="2142490" cy="12617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E0186D1-5F1D-4169-B27C-B59033B286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31" y="2132117"/>
            <a:ext cx="2861772" cy="126178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06A1242-19D7-450F-8BD7-5E469F4A28BE}"/>
              </a:ext>
            </a:extLst>
          </p:cNvPr>
          <p:cNvSpPr/>
          <p:nvPr/>
        </p:nvSpPr>
        <p:spPr>
          <a:xfrm>
            <a:off x="8610600" y="5664342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Dual A Arm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24B0EE-E558-4572-A740-D6971B9F88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703" y="1736780"/>
            <a:ext cx="3966800" cy="4318536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9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Front Suspension Types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414884"/>
              </p:ext>
            </p:extLst>
          </p:nvPr>
        </p:nvGraphicFramePr>
        <p:xfrm>
          <a:off x="518508" y="1760188"/>
          <a:ext cx="11074778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6635"/>
                <a:gridCol w="2618014"/>
                <a:gridCol w="2520043"/>
                <a:gridCol w="2520043"/>
                <a:gridCol w="2520043"/>
              </a:tblGrid>
              <a:tr h="5731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Macpherson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Solid Axle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Double</a:t>
                      </a:r>
                      <a:r>
                        <a:rPr lang="en-US" sz="2400" baseline="0" dirty="0" smtClean="0"/>
                        <a:t> Wishbone</a:t>
                      </a:r>
                    </a:p>
                    <a:p>
                      <a:pPr algn="ctr"/>
                      <a:r>
                        <a:rPr lang="en-US" sz="2400" baseline="0" dirty="0" smtClean="0"/>
                        <a:t>(Dual A-Arm)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 Suspension</a:t>
                      </a:r>
                      <a:endParaRPr lang="en-US" sz="2400" dirty="0"/>
                    </a:p>
                  </a:txBody>
                  <a:tcPr/>
                </a:tc>
              </a:tr>
              <a:tr h="109142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indent="-1746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Less Components</a:t>
                      </a:r>
                    </a:p>
                    <a:p>
                      <a:pPr marL="174625" indent="-1746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Easier to build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indent="-1746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Simple </a:t>
                      </a:r>
                    </a:p>
                    <a:p>
                      <a:pPr marL="174625" indent="-1746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Inexpensive</a:t>
                      </a:r>
                    </a:p>
                    <a:p>
                      <a:pPr marL="174625" indent="-1746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Easy to manufacture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indent="-1746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Versatile </a:t>
                      </a:r>
                    </a:p>
                    <a:p>
                      <a:pPr marL="174625" indent="-1746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Most popular (Easy to find parts)</a:t>
                      </a:r>
                    </a:p>
                    <a:p>
                      <a:pPr marL="174625" indent="-1746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Most Adjustability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indent="-1746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Less weight</a:t>
                      </a:r>
                    </a:p>
                    <a:p>
                      <a:pPr marL="174625" indent="-1746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Less components</a:t>
                      </a:r>
                    </a:p>
                    <a:p>
                      <a:pPr marL="174625" indent="-1746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Easy to make</a:t>
                      </a:r>
                    </a:p>
                  </a:txBody>
                  <a:tcPr/>
                </a:tc>
              </a:tr>
              <a:tr h="109142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Cons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indent="-1746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Limited  Adjustability</a:t>
                      </a:r>
                    </a:p>
                    <a:p>
                      <a:pPr marL="174625" indent="-1746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Heavy </a:t>
                      </a:r>
                    </a:p>
                    <a:p>
                      <a:pPr marL="174625" indent="-1746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Undesirable Handling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indent="-1746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Heavy</a:t>
                      </a:r>
                    </a:p>
                    <a:p>
                      <a:pPr marL="174625" indent="-1746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Poor ride quality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indent="-1746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Complicated (lots of areas to make mistakes)</a:t>
                      </a:r>
                    </a:p>
                    <a:p>
                      <a:pPr marL="174625" indent="-1746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Difficult to manufacture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indent="-1746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Rough on other components</a:t>
                      </a:r>
                    </a:p>
                    <a:p>
                      <a:pPr marL="174625" indent="-1746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Require Strong Chassis(&amp; Driver)</a:t>
                      </a:r>
                    </a:p>
                    <a:p>
                      <a:pPr marL="174625" indent="-1746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Will fail on road race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998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Tips about Suspension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Lets pause for a second…</a:t>
            </a:r>
          </a:p>
          <a:p>
            <a:endParaRPr lang="en-US" dirty="0"/>
          </a:p>
          <a:p>
            <a:r>
              <a:rPr lang="en-US" dirty="0" smtClean="0"/>
              <a:t>Suspension Can be very complex</a:t>
            </a:r>
          </a:p>
          <a:p>
            <a:pPr lvl="1"/>
            <a:r>
              <a:rPr lang="en-US" dirty="0" smtClean="0"/>
              <a:t>Don’t Fall into the rabbit hole!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Design for Strength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Design for Adjustability if possible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22</a:t>
            </a:fld>
            <a:endParaRPr lang="en-US"/>
          </a:p>
        </p:txBody>
      </p:sp>
      <p:sp>
        <p:nvSpPr>
          <p:cNvPr id="7" name="AutoShape 2" descr="data:image/png;base64,%20iVBORw0KGgoAAAANSUhEUgAAAbIAAAEnCAYAAADM2MbsAAAAAXNSR0IArs4c6QAAAARnQU1BAACxjwv8YQUAAAAJcEhZcwAADsMAAA7DAcdvqGQAAP+lSURBVHhe7P1nuCXXdSUIruv9u8/7l94gAWTCk6AFSZAUKVKURJGUREoqUlKVSl3d/aOmzVfT063S9Hzzs7/5NV2upVIZjSTKUSDoDUCAAOHSe/e8v977O2vtuDczkQBIATTIBGNnxou4YU6ccyJir7P22WcfD16fvN7zXXHFFVdcceWNSLe3/pHyasBk+/7oj/7Ic/bsWc/W1pb9LpVKnj179niKxaILZq644oorrvzUJJFIGIhdvXq1G4/Hu+Pj490777yz+8d//Mfa/wqAuwZK3W63v62191UWHxcPz9O2C2auuOKKK678NKTr8Xg6WnNpc+kQd9q9fba/t31NbgayayDG3wIuPy/wc9uv7f6x3gIecwHNFVdcccWVH1uIMwIorQRgHW4LxFo3LQZsWnQu1yZ9INLVBmJc+3hCgNsBbge5HdKav0NcDNx0Hpc+8LniiiuuuOLKjyvGtIg3AioDLv6u83ed2w1uN7ittcDMAI3bBmY3AplASgAV7AFXmEuUS0RrXhDhfgGcjhkr4z4XyFxxxRVXXPmxhfhiTIyLQMrAi0uVS4VQU+FhrQVsArMm9/eBzOkX+6M/+iPvv/7X/1omRLGxMNcCrxi3B7hO8Hecay0h7hNDu5GVSVxAc8UVV1xx5Y2KARKXvjlRAFbjUuwvxJ4isaes/dwW0PXNjw6QffrTn/b91V/9lUyJAR6ICbi4TnI9zMND3B7kdpLbYmkCuRv7yyQukLniiiuuuPJGxdgYsaZFrBHbqnARaOW4ZLhke0uBizE0rtskYO0//uM/7hgAPfLII/4nnnii3w8mBjbIE4e5HufvMS4jXARqfVOjTIx9U6QLYq644oorrvw40jcrNok96gsrcVtMLMVlu7/wWEbHuNbxFoGs9TIg++53vyuAEuMS8xJwjfHkaV40ye1R/eYiIItxuRHIXHHFFVdcceXHkWtAxkVmQzEvLZtcNrQQj7ROEZPy3JaZsUkQ0+IA2QMPPBB48cUXozwgoBrmSWM9AJvjMsNlgovYmfrJ+kDWNy+64oorrrjiyhuVfv+YgEwOHgKyPBeZFde5rBKTVolJq9wWmGm/wKxBRta4BmSf/vSng3/1V38lIBNIiY0JuKa57OAiMNNvAZuOa5EZ0mVkr1v0rCTXrbHOni73vNxCa/47L9/l/HxlEq644oort7NIq2m5EcgEVloEXitclrUmeK0Tp7Jc57hu/Pqv/3rji1/8Ylvq0EMgC/zlX/5ln23JhDjFE2d44i5uC8imuFwDMh6Ti74LZG9IXo5QDi5d36e/rFtn2+PhEWdbYmDX/3k9CVdcccWV21mk1bTcCGR95w6B1xJ1ooBsidtr3M5wneW6/jIg+8hHPhL8yle+IpBKcDEg4yIAE5CJlb0MyLi4jOzHlev45IgNh/hh6KRnbI/LLnVxzBVXXHmLyDUgI0DJ0UNAZp6K/L3C30vcXuSitcyMOqal8ZnPfKYuILsRiPq6UWvt7y8CrJuX/v7XOv6WX1i5r7r9wxbnvBsX7vf0lhvOa3e6vnSu5Dt/ecF3/sqCL1es+Lrw8pjH0iDm/aPv6S7u4i7ucrssPb12DV/4W9uGSQQwpyXvSH9tYgd6jExjx+R6P861vBXFyHZz2cnlZkb2Mq/F3g1+LoT14pj8euuflMiaWKnWsJnKYH0rjfWNFFJpMmuvB9OTY9izYwo7ZyaRiMdeZnp0xRVXXLmdhfqsz8g0uLlvWuyzLvWPGRujvlvgqWtcyyVfZsd6n5H9Y4BM5kWBmMBMICbPxr7XomlSnv9zqVFV/612G41GE7VaDYVCEdlsFrVqGe1OB10uWkvisRgGBwe5jiMUDiMUCnIdQaPVQiZXxOr6NsFrE5lsAcVyBe2ux4Cq2WigUsyhUS7gviOH8LGPfhjRKB+Bi2GuuOLKW0CoR18LyARW1jfGZZH68A0BmfrG+ozsRiC7xsh4njGynydpttrIFwrY2trCysoKVpdXsLa+jnUu6dQWcrksqpWqAVy320K33UGHYObzBwhAMYyOTmD3nj2488gR7Nl/EPliBZtbGRTKdTSbTU03wGtbZGdV5JlWNr1NICug26pjx+w07r3nCO659wiSg0lEI1EkB+Lw+X7uHoMrrrjyFhEXyH6Somq8Qbqe6y7xdQJMKpXGKoHrysICLpy7gAsXLmB5eRG5TBblYgnVOllYq8na7MDLtARe7Y7AjLu8PgSDEQwOjWFyZhY7du3Fzr37MTI+yTv4jbW1O100alUUcjmyuhQK+TxZXpUgBURCIYfJkcX5mNbuPbsQIisbHEjigXvvwt5ds5ZPFcElaq644srtJC6Q/aTlBiSQ23u5UsMywevk6VM4duw4Lpw9h6XFBYJXjqyrgjpZko/nsx4IMOrOUnWQgZG1qW8rFI4hMTiCialZTM3sIIjNYWh0HJFoHF6/D51GCzUyr6yYVzaDUrFo6WoWg2AwgHA4jEgkwnUIgUDQ2SaoeQlmHXk58jYPP3gEj77vHU6mXXHFFVduM3GB7CckqkeWpfcL1td1lczrxZeO4YUXX8C5M2ewuraCaqmMFtmZaJaPQEVE4X+nL6xDRtVpdxEIkj0lBjE2MYW5XXswNbcTo2OTiJE9iZXpaQmssrkMUpvryGezaNRrmgKV7MtHoAojSOYl8JIpMhgMcx1BIpkwNiaTZa3GZ03m12l0cP+RQ/iFD76b+WfCeh9uKIcrrrjiyq0u1L8ukP0kpVqr49KlS3jqqafx3PPP4/yFi9jaWEODrKlNACFuwSMAM+DjD64brSa63I7FBzA+Po25mZ2Y3r0X45PTSAi8wnLM8KDRaKCYzyOb3kIqtY0C2Ve300LQ74BWOBKC3+/ndgQxAlg4EiYoBhEnexsYiGGL19SZht8fQIL3ktmxVm3gyF0H8BECmV82SBfIXHHFldtMfhJA9pYCotcrTv2BTKqDhcVF/N3f/T3+z3/zb/Dnf/5f8fT3nsTywlXUzdTXIltyvAhV37pKDMpL4JndsQdvf9f78cFf/CR+4Zc+hfd88CM4dPg+jBHIvASpbCaDK5cu4tSxl2xZuHIZtXIJkVAAQ0NDGBkbwfDoCEZGxzA9M4uJyUkMDg8jEkuYqTIU9GFsbAjBQBflYoZgmMbwYByxmJxHu+Yg0mhq+h6Ki2GuuOLKz6H8XAJZH8AETJtb2/jGt76Ff/vv/j3+9D/+Kb777e9ggQBWrZR4YgteH9mXyI5xV647XPFHlwwtFIng0KHDePvD78H9Dz6M2d374I8mUCqVsDg/j9PHj9mycOUC8tlt+PwexBIJJAlg4xPjmBifIIsbJ3ubxBCBLByLm3ejcifPReWvWMhhceEyhpMxDCdiCPm8WLx6AanNNctMm+e1Ww6QOaVyxRVXXPn5krcukEmr95drQjZF5S9i1ep0cPLMOfyn//Jf8R/+rz/F419+DOfPnkYul0aHwOBY6DzGvIRinh74GZh5umj3XOvTWxs4d+o45i+dx+oiwevECRx98QVcPH8W6fQ2r2/aIObBoUEMDQ9ikqA1NTWN8bEJjBK8kokkQv4QH4SX9+2C2eLCm3DtZSaqtSrOnD6G57//FM6fOonFy5dx9IXnkMukzMypcWjNa0D28tiMrrjiiis/D/LWZ2QGSH2RedCLcqmC7z7xJP7kT/4Ejz/+ZRw/fhTbm1toNRpyNuyBmEQgJvCzLWNyWsSCpqencd+9dyOb3cSVy2fw/LPfw3e/+RUC2mn4PS0kk1ECVxKJ5AAGhocxNTuH2bkdBDCC18CAOXXIvb+fJpGRD4NQxO3+YvfqtMkOa1hbW0WKoJlNbaBZrSEajhg7bDbb1wZdO9l+WYFdccUVV97y8tYFstfQ52sErL/+u7/Hf/6z/4xnn34KC1cuWeQMr6f9GtfcuJMMjaDh8/nx3ve+Bw++7QEyLrIhsi71X2W21ghIDVRLRQJOCpFgALt27sQOglhygMwrGDbPRHMU8Xrhkc++nDT8hDQ/wczWvJ+PAEdE7fBwh+DWRYD3CZJFttFoVBEiCKpfrFKuolgqoVjQZKkUAaIrrrjiys+ZvGWBzFgOMUEwIBFrOX36LP4TAeyvvvhFHDv2ElZXl831XUyod5pz3U1rW+wcZ3tgIA4Pgejc+YtkZ2RDxMC2HC5IkTLbW5i/fAn59DYymytYv3oOaxdPYoNMbXPhArZXF7h/GYXUOsrZLVQL26gXFIKqhHa1go5c8et1dMn6ZGcM+OWGP4RQJE6AC6DF3EYSSeJfAP6AF2srK/ibv/kiFucXCJAO6Pbz7oorrrjy8yAK/OvZt2+f73Of+1yQijDE35pvTNO5JLkMcRnkornKtE/Tt1ybwoXnvSqHuRVEWZNC17rVauL551/CX/z1F/G97z1pnoMav0W0cMCup/dvLs7NgNDtqA+qg3hcQObBxsaWjenyqq/KPAc9CAb81i8WIMMq51MopldR2F5HlqCW3VpFZoPrjSWul5BaX0Rmjb8JbJmtFeR5Tm57DcXMJkq5DVRKeabbtHxo3FowHEIkNoDhkXHE4jGb2GVraxPf+uqXkdrawuEjh5FI6DG9siyuuOKKK7e4SOHKBV9LlUuNS4GLZovWjNCaaLPIdaV3rC3X+7Nnz1rI/LckkPVBTM4STz/9DL7413+NF55/HquLi2b6U8adPiqZ7/rE9LWYDJmY7HwSTwd+v5dpA/UGQaajawRkAjQvvD6feThGCDqqpC73t7V0mmg2amjVq2jWK2jUSuaGXysXmJ88KoUMyrk0CtkU8pktG29WzGdRqzfJ+prm/u8PhriE0WamyyxDJpNDu1XH2tI8XmLZWjzvrrvvRiymx/WzFqceXHHFFVfeoLxhIHtLmRZVC30WJRArlcv45nefwF/81V/hpZeep8JfMLd6G9TsJbfy9EyG6onqXSdlrM1Wq2X7nEVpk/8QxAR+GjhdyJfQaqq+Hc9GMzFSOnKb5/nyPPT6iPn+MEqNNnLlBtKFMjYzWS45rKdy2EhnsZ3NIZMvoFCqokJ2Vy5XuV1GoVjido2sjGCnpVJBtVoleNZRLBexnUphc30N9UoVM7NzCEcj+BuC9V/+xV9YUON/rFi5tbyKaO+rHXmt/a+11xVXXHHlpylvKUbWd5FXtvL5PL7yta/jS1/6B5w6eRybqytkRNVrjEnSV7v6aSXR9dzQAOlAIGAmw+vAqL+94x2N3+raNCzO1bDIHbrGcQbxIti7XusamZjApUhgFUjlCWi5QongVkGuyH1c1xot1HltnqCVJ4hlikXkyLqKXBcKeeRzGWQzaRSzGTK6GnLZNDIEM03zMjg0jJmZWUQHksgQGINkbgplVbZ0FVWfoMw8GmMUiN8g9gidwr2mvOxov9Iott/+aGf/rB+eliuuuOLKa4gUiWta7DI7ylKBAPClx/4BX378cVw4exqba2tm3lNuzRLYl5uYiH4pUsaunbvwsY991BhQKpO5ppoVT1EicNMYr4jmBeuJ5iMLBoMGZFqHQiF0Wk20CCTqWVN/nM/vhz+gUFQBtJhWnQCjtdzoFY7K4/EZE/QFFLYqzPPk4ShG2EatWkGDrKxCYFOU/FIha2VSbMfpuVkucxibmkE4EsXWVspiRV6+Oo8rVxcwv7SMldU1bGxuYjudRpYgX2FampJGhVP5VDLV3Y2PVFvXf1F61aXyOPt7R69d87KzXXHFFVdej0jD/HwDmcBF2REL+Ycvfxlf/frXcPH8eWxvrAOaXoV1JMcJMw7epLAlAiAzMzKdT3/61/G7v/e7OHrsKBYICNdZ2XWG5g/4zQ2+v0+MTOClmIyaOFPR65koWvU6b98wJxA5aIyMjNhYMpkoa7W6ne/ltp8sTuCotSbhnJiYsIHTClcVTwxYxPzYwABiiaT1lQkUwwTS8ckJC20VijsBif1kgC0ySpk/ywSrTC5H8EphlUC2sLSIK/MLBnLzC4uYX3SWlZVVm18tl88R4Jy51NoEOZlLnXpVnyDrS1Vmi7Z7vyX9tSuuuOLKG5efTyDrg1d/XaYS/urXv4GvfvUruHzxAjZWV9EleNlAY68fDzz4ICanJpHJZI359LPfv16gEiGj+Z1/8nns3bcPjz32mE2eyRNedp7ER8AQa9Ihx9TYtt9idEojQOASY1IoKyl6gVskGkE0FECXICFPSjmitBoKg+U1AJLPiZ/MLBZPIJYcxMDQCAYGRxFNDCMaSyKeHOJ+LTo2jCSPTxLsItGYk0f7z3/Mo9KUGdXGqlGUd/XlKfBwRbNZk9mlCHAaV7eyvIzF5RUC3RIZ3DwuXbmKq/PzWFpexeb2NjLZPEqlspkoVU5WgrFFkxvegBvrxxVXXHHldcrPJ5Dp9n3lWaVy/vZ3nsDjX/0qzp87h821ZbRl1mMOxcTuf+gh/D//9/8Xdu3ejePHj1vfk0TX90WAJDB6//vfj0q1gm9/+1sEvQw6PeV9o6g/TH1REqVhTKzHyCxyPUGkQTamKVs0hk3gIkxpMy9FOXeQOZZ5D6/HZ8wulogruAe8/oDNXzY0MYkwwSsUTsBrDCyAQJDpBsJ2HwGjTJGKsC92aGzSgWzLk/6qXvRPUKb+MR+Zle7n92oRD+SifkD+k5nRAK5ctjJvp9JY39zE8hqZHFnb5asEN7I4x0S5hWzO6fPrDw9w+hTfUr5Drrjiys9W3uJA1seam+/WAzEp0ye/95QxqHPnTpuLvUDMx2MCETll/M7nv4Bf/pVfRZ3g8v2nnzY2ciOIaVuKWLEY1Td2+fJlspMrFgDYWMhNIsXtD6gq5PzRNhDsA1mE99O0KvJgrNcbxv6KxbL1o8m0We/9brT4y+9nRZKR2fltG+g8ODKK4dEJAzDlS3Eh/cSIEAErwA35a2i/yhIIBozpiW0ZMClHArAbHo1Kab/tHOcYN7l29muiTgGabTMfPrItTfypE1QemU0FcgL/7e0Ulsl0ZZJUH9wiWdwywW1T4JbNmTlTwwPESBXF5NWFN7eqVwacn7Z2xRVXfp5FmuANAdnt24Q25ecwsmPHTuBrX/86zp8/h9WlBYJY9ZpeVGT40ZER3H/vvfZbHokGTKZIr4uUuETHnnzyCXzzm9/A9tbWtcjyfdH9tPS3lZBA7PrvXlr8L/OePBgFkHLqyJDFbGxuI53No6LxYbxMIFFvEuzaTQJggODbtqlaSvksOgRoxXXsMg+EFhtL5vUQjJimBkeHo2GCGcGR93fuyfv3C36D9Mtm9cVN9QZajyB/CwD7+Rbw+MTcCGwCV2NxBmx+aK40gZxoZVtgz/tm8zksLK/gxKkz+O7T38djX/8GvvTYV/Glf3gcf//Y4/j2E0/i+MlTWFlbN9Nko6HyqK6UVy12W66d+/dF2ellyRVXXHHlR8rtAWRSeH2ld5NcvjLvgNjZM1hZWkSdzKGvt7XRJoBopuXRsTHbtba+hhqZjCn119CWAoZy2WFQOucaENwk2q3jrziHIGAB7OWOKCHb8QqECAT1Zhu1RtvMiLq7zINWNpn4uBYwFQt5ZFNp1BW2SmDGMrSp7CPhMAYGBsj8gohEIrbYfGQEw1fLY3/fq5Wzf0xg1V+0T+sfJf3zDeQE1Fx0B/W/pXMZXJ6/ipeOHccT33saX/n6N/G3X3oMf/23f8ftb+GZ517CmQuXsUoGlyfDE6tsN1lPN2RRWXuV4lwXnfvKIrniiis/pyLbz23RRya99bKb8cfWdgp/+7d/i+d+8AyuXrls4638zJJc1nWCFLgYQDQWw6Mf/BBZTBiPPfZlnD1zGiX1kfG4l6cq3b5e7INSX6FrW8uNYKW1nDP8flWFA3xmaiRrkYu+nD1kCvQSyDxclJL6pOR2HwxHzAQpt/lAIIRQMAi/T275AcurPBnltNIhwIWjcYcJMTG59I+NjdhEnB6/3PTblie50Suv6tvry435vHEt0bYWXaN13/z3WufeLK+2T6L9tjBdmSW1iO1VCW5yLNlKZbC+tYmllTVzJLl6+QouXTyP8+fO2+BuOb7UqjVnSICeidLh8grpP6i+vHp2XHHFldtP9HW/IdPibQFkfd11481KZCuPfflxfPeJJzB/5RIyqW0Chvq5dP514JEyVDQMj9eH+YUFPP3UU1jfWKfSrArHeole1443FknbSqe/3RdtC2CC6iPjtn73AUF9XZFwkBXkQYh50USYmg06EYsjOTiMoeFRDA4OIZlMYpDsKp6IIkqGFaLiDxOwItwmeWN6HnMakZOH7hUKh3h9AgOJOIIEwlqlbgAqNqY+OLGzm/Pb35bot5Y+gPWXf4z067Ivr/xt1WD7u2SjYpd90f3Uj+cPOPVTr1ctsLJmHTj60kt8JvNIDA7wCXSwub1pz0ZOJtupLeSyWXPiUeNAJbE89/ry7Lldv40rrrhy+4s+87cukN2ssxSg9ztPPoHHv/IVXLpwEZuba/B0WuaVpzM1s1dfu2pPq9XBxUuXceLECWxsbKBSLpvS7Stc9RW9TG74/WpF1D65n4tR6Vw7h8n109Q/JR0iMIUJOmGCTDgSs0XehmE5aCgAcCSEGH8L+MJU9GE/EA36EI+GbB2Q2Y6szyfmRlBLxKJkXkyP1yhYcYv1INOizKDaJ9bWF+WpD1pa97ffqPSvtb9M60bpM2AtZirVE+gS3NXPxt2agLRZKSNHcNpYXsDK4jyWlxbNW/PDH/lFfOgjH8Xu3Xts8tEgQb/ZaZiTjYZJaBC35mLTOLitdAolpiPwdvo5u9aA+HHK5YorrtwyIkXy1gWym+XE6dP467/5axvwvLayjHazZh6KjjJ1+mvsDxWds9trZit51GnyzL44kGOnvVL6upkbtqIIDARWbQKj+ruCNwyI1km2Tfag8VatTtPYlIFXNA4vwahD5a5xZZosUyxKM1Gbaz/F5/XzeqWvEvRuTfEFI/CHHQDTgOowFb0cPXgb866UiVFAJoUejUYtDzcuNwLYzcf+saJzVcYbr7Et7bctpqd8C+BYhoAArEvwqldQyROMVpawePkCluevYGt1GaVCjmWJ4MGHHsS99z9Etha2Wa5DoYiNjZuYnMHU9CzGxicxMDBojE7sU2bU7e1trK2vGHPTIG6BXbFQMJOsBnKrv465+RFldBiexKOOydc6zRVXXPlZij7Lty6QmdLhH91tczuFv/m7v8fxYy9Zy75GJW4KlMevKVX9tZxJAWtbCt1hCB7rFHOyLeVrqtjW2s0NIoTN0MxzjGhQdImohdz85WGoO4QJLgorpfBRTkebw1LERLqeDgFGkURaXNpMi6BHQItEEzYUQIpbbvZeLTb+yu+UgekqSr4cPIiWBEWmHQhav1qQrC1KVqY+NY1f0+SeUuwaLmDROAgEmsKlz1Cc9BzRbwPb3vZrSf+8Vzvn5jScfzcwrx6AoFVHpZBFemsN68vzWJm/RBa2iFwmxbpgg4P1GCcgz05PYjAZ5/4M1teWsbmu6CKbSJN15TI5MjK+q7xPNB7H8MioDfwWsA2PjNis2yGy3DbrPl8sYGt7C5u8VtdrjFs6nUG+ULTZCQT4NkMBsyZPTKdo/fz3yvnK4rriiis/e5GCeWsCmZRnl8pSellecV/75jfx3SeexNL8ZeTS6hdz9JBFtOeWFLtEWdNiitn2SHist09iql4tcoqUsgOFWvRPv52tGu8rD0b1Qx08cBAf/8QncOjOO53wVQQQwz/dVvnUdfwvcJK3YZPAV6lVUa03dHdoQLNYmhxPAuoPIyB1ra+rwntU0CaL6RLM/FTSYmttKl8/gSxAZqY+M7GugF+DqEOWJ8dBhGyTgC4g0/4bpV/Wm6X/6Pr11N/uy43bSsMJNuycazUqL0zuM7xkfjWrQHZ7A9vLV8m6lpDmtpiXgS3rQc4f/bF3igcpwNUYO5l51RhRDEmBXWqTTGtzBVtiXJsbFuFfwyCy2awBk4/1F4snMTA4jOHhUYLbOMYnxjGQJIiTAesdKZZLyPD8TeZhdY2AuiGATNtsCP0+RVWL6t55b26Ufn3dvN8VV1z5KYs+vjcEZKadPvKRjwS/8pWvxHlCgkprnOtprnfw2G4uO7lMcpniEustAS4+nne92f9TEClQ3sMpHlfPvfAi/q//+Kc4f+YMlhevUukrckdf4egkxzQn0TgpyY2KXF50kv4+cYj+BTZNi23LYUErj8UsrFHZqu/m8OG78YH3P4p3vPNduJMgdvT4cfw//rc/QpAKvV4jC6kqyrwcMBQSSwqSAMW8+cjOnFt4qMiDFk4qmRw0NqJ5xspkFPVyER2CXZe/vXyGPm9HOGEDoWvdABITc0iOTmFschxT42NIxCMWd1ER9NOpHHK5HNbX1zEupc5FZji7o0CHN9cihtYvd3//j5IbmwC2ZekIzJSWTIc15DPbKHARC6uyLNVyxeo5QEC1sFt6RchIPR7Hy5LUjWlonBrrIygzqcylTmxKG0Tt9xvgaVB5SI4uQb/FllR6kZjTzxiJJAhmcYLZEJKDSWNt6h/UtXKSEaOus1FQJaCVtRBMNeSiRSDU1DsaJxdjOoODAzacQV6m8VgcMTYS+k4pN8uNddcX7bvxtyuuuPL6hd+RPi4tAjD1/dS5ZLhkuSxzWeKyyG9tgaeucZ3qHat/5jOfqQvM9BXeskAmURl5H2xupfD//bf/Bj949hnMX72EaqFgZqqefumd5wCZtrVb12lbfVJiVmp93zgA2EyGPZFiNjbHEskSVa83EaICPXzPEXzyk5/Ehz/8YczN7TSnCsmTT38f/+bf/wdMElyaVJDFUoWglOWSQ3pziyysyTzIlNWHA1WVbtg1N/wQFTTaDTI6glenBT9P8vEUrXWNvB41Fq3U7CI8NIGhyTmMjk9genIMA/EoYlTCzVYHG+tbVNZViwmpvM3NzdndJP3y/7DtVxMdU10p/6oMna+8aSiBAiBrYtJCOoUsGVSH4NuoV81EWK3WrO7EtsSONHZOrMdPkAoZQDmDqwXyGnit52WxIA3cnOgmXrEk7g+JvfGYnGp0TSjkeG8KaIIhMdQwQmbeVbiuqHmExpNkagQmOddoZoJYLGF9iwLRJutZMwgI2MQSHZCrEvCaPA5EmWYsFiWrjSNBwBwYSBrDvXFYw81yY3264oorb0z4HelD0vLWAzKVjenbdqvdwn/+87/A449/BVcunkNqY50tege4jGVZPVhR7HyrFy09hW2/KUqPvMBhLDyVxIcrniPboJ3TRbOryO9d7N69G5/4xK/gV3/tk7j7rrtMId8oX//2d/HE97+P4ZFhY1q6ttusYf7iWZw7cZJsicqy3nLuo2fEe1t12ZoQQVDwdFsI8piBF4mAARlTUp6ovtHiORXm1RNJYnR6h/UVTU/LjJZEfCBhjGdzg4yoUDbHB5nNZmdnr3kv9uuvX37Jq+27WXRMeRVr0gOWqVPmv6LmRMumUMllEWQr4NBd9+CBhx82c+HK6irWNjYJrBvWV5XP51CvVs08Kn6sUim/Yl3OmDufA0wEO62d+lVjo8eqVU/G/pRf5xy/LwBfgODG643B8XdADjUEM3k7WvpibwQ2zRIQIxhFYwPGtgbiCauzaExDGtQX2TavTw3NEMBpXGGpoOltSmbq9XuD9lw1BlGAlmRag2R/cQKkmSSVv15duuKKK29cqG8c5fuWBDL744DZ98nC/uTP/hMunb+IpasXnWlZmHONWTIWdU0n6/cNwMXFtpmGlBM1I2tKJi47zLOViO6hVcecOTRG6/0feBSf//wX8O53v8cUWV+UlvKTzmTx5a9/A+tkXjJ3BRUkmAp4bf4ijj37lJnXGu2ugZkxQDFC5UE3lnJmrQncArxngPmRMcuICZmJMLWjEzx+1FttNHitNxTG0NgEhsfGbGqX4dER82CUeS2bzlt+8vmCxUGcnJjA4NCQlUf37Oe7L1YnzuY1ubaP52vb8sr7tsm0SgSkXDaDSjFPMCvakILde/fjve97FG9/+B2YmJlleTRAu+m4zPPc1PY2wWyboLaG1dUVbKytYTuVQZkgIbC1Z2FCEGfB1efnl8ML1wIvRQvRIHEBqYnWts186S/BT44bcjJx2FrIBpwLIAWUBnQ2bCHINbdZV4ruEhVDi0T5zMi6CEwDg4OIE+B0vTOEQO8O34NanaBWQJ5lrhLABXaa1kb5CYeCSLDekwODZIG6Pk72GLRZC1QWV1xx5fUJ9ZPz8b1VgMyUlLNJkbLzIpVK4d/8u/+A555/DhfOnkGtlKfCd44aFPGivp526sMR9ZExf1Sa1vtlelBMTOn3z9K1+t0PjDs5PQNWDD7/hS9g9549dg5VG/8IFFRUj0V8//b3nsK5CxfNxBWLRaggo1hbWcQPvvU1bK8ukzmNo04gK9eotJUG76tFHonKogIZ+5mrIBf1oYmLSCnrmkqjY8DloyKWU0K71aDy9CNCVjA8MYOpuZ0YHxu1+yYGBiyY7+ZG2sxky8tLGCJrmJqcsnIZW5U5tVdiczXnpqO0ezXMivEq5Kbt66DJ+6nPLp9OI5faQI3gI3OhAHuGIPq2tz+Md7zrEezas4+A8XKWeqPoWajvsFAsWMSVbC6PdQLa8vIy1glweq4KQqzZAcTc5IGozKme9awMpJgtAzWClUyPLIr1O+oEraxY3NDKYkOK2fXMlgFua9EM3WJr1n/GxYmqEjavx4iGRpC9ibUlB4eQINONmTkxYowvGFTfHttNBDKBcLlUNOeUcqlMFueAm/W3ESQT6vccGrCB7wolJscgMWPL502id8rZ7TwHFqK3uOLKz59QV+hD0PJWY2TXP/Av/cNj+OLf/i0unjuDdbbufQQVif6KkREHVBOOQusdU72of4n5s+3+vr5o+9p+gpgU/l13H8bv/9N/hl/6pU+YCem6OK10udDLa+6JZ57BC0ePsQUu77kIBghi+WwWT377G1i7eJbMzIPBsUkCTJ2sjJdLwTIfjpOEc18FLu42atSQNYKIBvV6bOzZVqaAMoEsOTJhXo1mlus0yII85uwwOD6NqR27MDs9jigVpYBM/UubGwKFCoFi1YIP79y50/qYVEQ94I7qQf96ulKAJjaqGlC+WgSvBhV1NU/ASW+b92BTzies3FgihunpHbjryBG8kwB26K67zTnijUh/LJgWgZgcVFZ6jE2zERTIKvNkQjLzWQxGsjw9QxVE+VQfmvWZEdz0W89ca9WpzhOYOc/Wql2FY/XwGi0EOAGiHExkMrRxgAK2sBMqTEMaxOQEbJr3bYCLWFtYDRWWV9PsaPiDQFIDvG2KnlqZ5WB+CfyVYtnKpXxEZNokUxPbSwjkuB1hOgI3gauV6RVy/f10ntqric55rWOuuHJ7Cr9Zvdha3ipA1v+YnY/1yvw8/u2//w94iWxs/upltOoawyVWRTCgMla71lHHVhkvW0t53yj9/ZL+thiPtt/znnfjX/7L/wHvfs97qfscZciy2Tn9bbGoHzz/Ip569lmyBy+ibLnHElF0qmV8/8nv4ezxlxDiM7CIHYkhlNhiN2cJdX5JCfvFMBwFLMXaphKsk136mL7gd0sDeysNDBDE/MEIlT7zyHPVF6iI+OofGiDTm5iZwq65GVOUNkCaSjaVziOfK9g8Yusba9izZzeVKEFONeQgOsvBn3pcXtUagbTdIo4SVApFFHIEEd0/n0WdoCaCFmO6o2PjuPMwAeyd78K99z5gLu83jk/7cUV1q8gkWgRsMklubG8hvZ2yPj+53adTaWSVLwJHhwyo3VZUDzUsWBQzQTr1qt+ECDNNqpzmrKLqV9lVBxQzVepcLtdiX8orkuAis65YmMyEzjABgha3NQt3NCpT5ACf+YDVtxxKBgYSBKeoAaDuIaeXJhsnFdZpSXVKFiqWrIaS0pbJU56YCfXV8d0Z4CKAVOQXAzfl+4eI05j6ydW9K67cKkI9IO2k5a0CZFSwLI6SVdSKv/jiX+FLX/qSzfZcyGXMy9DKbP8dTuHAgMRpifdF0eWl3XS+XXOTCMSYfzz66KP4H/+n/xEPPPC23hGKruHKeoz4X9tHj5/Et558ErV6i4qIrXMyFfVtHXvmabzw7A/gadYQZa1I8YFKUOPGNOBZQNYVILGmzCuPZVPoqVatiCZb8poSs0YF3fQE8O73fQBH7n0IX/ry4zh95gwUwknK2nQz7zUwNIjx8THs2jmLJBlDOBZGnEq1WKpR6cu8WMbC/AImxscxNjFhF+k6U+xWEHkd1lArFQhcZHFkX4V8zpmpWuyPBZXyF0jfceAOvOeR9+Md73w35nbsvKZEVZeqtx9XXisd7Rdz09i4TCaNdDrLZdsGSgvc1jc2kEllzPtQThpO3nuTezKPZkJkZavBYP1orD/14cl02r8dT9XLa/c3nNe7xHPkXWmAxkaH5n5zGFyI56rfjWBE0Any+UYIbOGw+tz4HsQISsbe5Eyi/WHr85NHray11bpYGxsaZJvWd6ope3pjDwP+EBsMBDcCpMBR7v9i2jYxK8H0laI30XmnfxLPwBVXbgXh+6wXW8tbiZFp8eL4iRP4t//u39pszhsrKzbGys6gMtYAad679/v6x90Xq5GemVFy4zFdJacOKalP/PKvkIn933Do0CHn4GvI2QuX8JVvfBv5UsnGLA0QxIIEpTNkYc9/7wlTUBF543nbBLkk6ry1Js9UP5eZu4REXMwtXUyAabaqBbKykhAVwxNT+ORvfR4f+ugvIR5L4n/7o3+NvyeAmwmP5xu76LSRJICOTYyaZ+IY2VIoGqQSHaAi92BjY5vKvYK15TWro917d5sZTU4lGh6gvq5iIY0CQaCUzVp/T5XspiVnErE+anTVq/oJ3/XI+/DBD38Ydx66G4oNKVEdqs6d2v7xpf9M+s/xR4kGlou1FYslgkLe+tgUN3ODDDSV2rJ9BR4TG1J/J9HQMTvzDRWo6K1w4mOyTqxxIHB32L15SmpLz4qnCvQFbKp3NT58bIyIudm4N7E1RWQR4IXI2NjYUH9bKMp3gkxajiRy3Y9zUb+ZnEz0HENhXsOyNtvqbyuiwndJ/YNVgnGtUkWz3iS4da0Pz/GUJLAxLWdIQMKGgjgA/RP+5Fxx5U0W6gIpA1PbXN4CQNbTkvJ++9M/+zN87WtfwZXLl1CmAlNfEu/HQvdPdBiYlK/tsf0SqSTWCP849XN9LZEZS78+/alP4X/6n/8V9u7d6xx4DZlfWsbjX/sWVre2HW83jeGiArty4Tx+8MS3CAopKhcqOSpHPyljYmAQFbIxTaSpgL8CzI5qiVUl5Sel6ufzalGZeZpUYGQUH/jox/E//NH/26ZtaTRa+D/+j/8P/uRP/9ScDjTOSlZGzTate4+Nj2B8YhI7dszx/FAvokWIbCVLoCoik84gTSW/e9cOAidQLuRQJHDlFHCXzEDRNJoKf8V6k0KXwvd2NFC4hV179uIP/sV/jwcefieGhoat/Ko7VZ/wRvX/sxLnnv3n9sr79lmbmHulUjZg21QkEIJbikwumxGTS1u4K0UdERCa44+YGf85pkXHY7LfwBDo6ZielTmV2O31h9vmKcnGCEHNZiTgNUE2XgRsYn0+Ap1mQ1B/m6KwqI9TsTg1BECNG7G1aFTgFDOzsByEZG5UiDPF/6zzPaixHHr3NbNDhQDXaXWYR8XrZDoEQy3qb+uPb3O8NNlYMqB2xZXbU6hj9JFpecNAJuvYmxOiqq+jJL1UnNYw8NKxE3j8y1/G4vxVZKmMvFRADjw5Sx+X+iB2PRuOGbFfK079XF9L+YmtfPzjH8P/TBDbv/+A7XeOi+XZT+dibq9tbuGb334SC0srCFPxRKPq+A9ibeEqXnjqe8intxww4MkKCKGhUH4qrzrBSGmap51f6ar1L0XpMAENgJajh4eMSErone/7IB561yN2a/0+d+48nvr+M6YslRn1l7XarAEek0ecHBXExKQ4NVeZTF7yoJOXoCytFTKzUi6F7PoS1peXsbG6RgVZsHy1umKIzGfAi5DHD1+7bQu4TM/M4nf/8F8QxEYsL6oWq9v+QvnJcbIfLs7t9Kd/Lz3b689I+ZIiV8guTYkzOTmJXbt2k13fibvvPmwhxA7ecRAHDhzETu4X+McVgNgUPx8U02o0FbmlTkBsGEtXSDHVtZxxVB8yxRpj4z211jOVA47MsDIRqt9O4cdqtSbq1RrTqhGEKqx/si1zACmgmM8gk1rH1toyttZXbQzkNlnkJtepVJrMWEM0vI4HbGIQQyPjZNsTmGB+R0bHrHzKT7laRp6NEs3dtkawlol1ayuFXJ7PlfkQUMv7Vu+cgPkVYp8Ay9Cvvxv+2kE7TulXsCuu/OxFb6HATMttEmtRV/YXSl89arLMv/m7v8PJk8f5sa+RsdT4cVo2dZrJq91WSsbwqCcGir3ztNbxVquFDzz6Qfyrf/V/x1133W3HJDp+LUVtcMlQQXznyadx7uIVAkXQvM7i0TBSVEbPPfUEtrn2E1hkvRLIalBzIOSDh+yo2dSwawEZk2LeDbx4jgBEjWcPGRHIxtBuIkRF9YFf+CXsu+NO5/bMy9Wr83jye09ZPpQdqVNHpXYRVdxFtuTjBFabg4wJqi+NKaMm5wLWgZjK9sYympUCKqUyqsyP00fUJQNpIJpoIxgMk11EubsNT0du5F7kiiXM7dqDA3c4ptY+I1IenEU5UF3p189aroPYq4nqTQpc4CZTnhjl9NQM9uzZgztYHoUVu/vuu3H48BEcPHgQc3M7MDoyap6FYjd6TmLD6ttUvEaBgkKUCdw0DVCb744qV1mwpgurRvUhRqsGksy3NriadV9vcJFXo0yHBmx8BvLWLMkJJGcRUTLpbWS215HeXDOA2yDQCeDyuZzF9mSSLEvIhgOMjI1jcnoaYwQ29cXZgHdmQOCVL2bJRNexxjTkBbq1vY1cgc+d95P1QY0o62+zB+g8O8u37ZDYgetLf7crrvzsRS/mbQZkN4kS0hitr379G3jyySf4Ya/aR63eCx117iSw0m8t3NvbZ3+tT4zbzulmGnKOONKgknnb29+O/+V/+V/xwAMP9vbeKL2zeV2lWsX3nn0ex06dMZoVIhMb4KIpSZ7//lNYXVyUXdXyrFiACoVkfV8EGA1vtlmOeVDVo3FGAhtjZdrHEnlbdXhaUlYtJIfG8Cuf/ixGJ2W5dURBbgVkUopSsG2isvWzEXBkDosQUKWcZFZUC1xR+OU6Xq/W0Wg10WK6Mrf5WCRNINqkUg4EugS/GuKJAvPLm3RiTC7ChyjTYgtNnlsgO9je2qTCv4vKc8LJzDVR/arEguTbQ1T/Vj98LjLpDQ8T3KanDNzE1hQ/85577iXI3W19irNzcxgdG0UikbR+sAbBqUq2poZJm4xYDkQaJqE+uDbXehf1TOUxorfNtoVwxuraBm6WhkyHYm8yg3KRg4oYXF1j0gp5lPhe5XNpZLPbSBPcNglIGmqiAeUyjxYKRWN6xFMbHjA8PIZxvi+jo+MYHByxgd0qn4/lLBHA0pk0gW0dq/yGBG6aGUDj+DTVjddDsPcL2PRO3vAkLe96xpKbn3Dv27htnrwrt6noRbu9gMxRAs7l2Xwei8vLOH3uHL797W9jeXEBqa0tNPnxGym4dpceWOlvT4lQZXDRPv3lP9vH3/zfv0wKZe++/fhf/7c/wiOPOCa8G+9/TfhbrfAfvHQcL7x4jADQJYiFEeMid/mjz3wfi5cvUvGTH7FZTn3F25ARkQEEwiH4ydzaHZ+xJ7s/0zPvOSpTORRot/pZPG2Wq00go7LTAOdPfOY3rf+tL9lsDt976mmL2CEgMzd+rjUwV27ziiahvhOZF6Wk5b6tME2a00umMonGORXJKhvVstUTD2Mw2SQISsGG0KgJzZQvlblrLMDPtAtbywTsDA4cuguJwWErX4/eckv1rDV/32Zy4/PWum+WVBSU6Zlp7N+/30yS9957n7H1g3fcgT1792Fux5xNHaP+Lj1vvR8ad6i1Gg3qczRPRD5L9cHZlDFWP9eBQn9lHlTDRQCoeJWNeg1lgllJ/XxcKhX19/F3UTE786gUcyjmssimtsnYlrG5wkUmye1N6w+UN2epVOXzCxDEBvisBjEkgBvXbAATbIiM2vCADht4eYKl5nGTc8zqygpWV1eZxjavdyLP9PvYnMaW+OarCcvG96BXJFdc+WmIPp7bC8j6l+YIYidOncLVxXlcuHARFy9csCk8stkMv/4+cOlcZ3E+pv5tHdOe7ec+U7p2qHcO/8vso7m/Hv3QL+D9H/igde5L8b+iH4Hn66M+fuY8vv/sc6hQsWvuMM3e7O02ceql53Hp9CnzMtSHr36Nar2JgtzA2WJvdbzMi4AhZA4a13LNdGUaNVYmQFO/CxmZt8NWPfN215H78YGPfMwYVV/U0f/UU89Y/ELl3caiMTFFm5epNR6PmmIVoImdqSzydhNjEIsTOW0xbyW28nkBImRs+w7diUyWrfKqj+AWo+JluXidx6P7kjl26oh5mwhxvba0YBHj9x08ZN53VhaWw6qWf/tbt5Ncf2deXXRcMRTlYCPmJnYmMJNJ8tBdTr+btsXmpqamzCNRrvleYzde1idZbaPVAzaZJQlYMkmSRVuIMt1D/9gyM1BVTE8u1udGQBRzE2PSImAzJxYuGmKg+I91rsXe8mmC2OYatrmktjZs7czltkFWl7c8CIxCwQgGEoMYG5skUM/ZfG6aKSAQ8hOAa3xviwZmy2srFm1FXq85Y22a267J78a+JusDdp638q6acsWVn5rcfkCmHKsVe+zEcawSuGT6O3vuLFYXl7DNlmODH5QaikYGCBD89q8pI21rr4Vg4j6tnPh9Ot5bdC53iR1NTE5jZHQUZ8+fxwkF9OUHOzIybEBwo5y/eAXf/d7T5sYtt/MQQUzGwounTuDc8WPoEEjEqLoEpDqVVdHMdk3WhEx7Ye4nQMqZoA+SzJhVlNiYgEzZ4j4PW+ReXqf8v+2d78Hb3v0Ij11vCct89dTTz+Dq1avwWZgjvymXVqNqLfkowUsejuojG0jEDShlXlSIpqpCJ1GZqY+nVi2gUy3Z+KR//t/9S+Yhjvmr26xrZoTXyOlB+Qv5yfK8LUS6dQSZT7GG1YV5plPDnoN3IGqDq5V3p1759y0vzqsl5hY0V3gNd9i5c5c5CKnP7ciRI7j3nntxB5nrjp07yYDGzOlEobx8bJSokWLRXZoEKbEwNoAUgd/63bgIzCRqfuk911o3FegZ2+N16nNTf12FTE0DrTWBqmY6l7lYHo5ljQfMpZDPppAlwGUIZgK11eUVcybRBKNyJhG4ykoRjMYwZJOUznCZMtamQfUaP6exeDkC5cbGKpbI/tbXNyzaikySuq9Yp74xZ/D49XfVFVd+gqKP4nYBsl6LlJdqZt8nnvwOtrleX1vH/JUFM3/kMxl+2IQgntP3TLxZnFatDIvSyT5zSRbISGE42eIxVovmrJqb222d9ptsga6uroEFtwC7al0rwoJkfnHFItpvbmeccUGRkHkiLl44i1NHX0SdrWJ9vhprJJOj4iiq74R3NzNfIKSZnxU41nHHVg7MLKo1NZXyZiZGOVcoNJU9Kx+qTMtDEJL5SmOOJGKR33/mWZwnQ9WUJEpMYaTkqu2EtPLZAFrFENS0I07YJj9/B01pNU1xdaxVXytm7dr7HnoYI+OTOHvmgiksMUPVEbkEBnwtJP2Kwq9WOJU3y9OslbGyeEUVjd37DxE4mTfm49WfxltP9Aqx6C9bS1T3cg5R/Y8RvHbs2GFmSTmR3Hv//eZQsmffPszO7sDEuBPAWc44Ai/1nYrpaK0peJpNLQI4J0yaal/i4fN3HG0EbAQ9LnI2aTQJbFxkgtT4s6rmXLPtqg2G19hARRRRoOci2XhqW7MRrGB9ZdHG21mUFH5b+XyRDSJ9JzJPD2F0bAKjE2MYJrBpslJF+he4Kd0MwUzRYlbJ3NY2NxxnEqZfJripTPr27H3vV9DNomL0DvU+hx/9Dt1wzY8rSkomd2e8pBqTNyfs3OwneEtX3rjoMdwuQMYb2kfqJQM7g+8//QSWFxbZily1GHsCtQY/UL10+rClaq8BAvdJyV+/qQaYtmzq+3vuOWId6poF2CMEo2LwBkIYn1Q4J4KcL2RsSU4TGjO1SOantI4cuQdpftyPf+ObWFheM8cOhQ0Kh33YXLqKk88/i1I2AwWxVbIyEmmcmAY8q/RiUsqrnDqk5HwEFeeDsQpycskCCMRsEK4YXLvmxIwk03ru+Al864knjX2ptGPq24hEbQjCydNnMEiFqb6VOpmYxqBpHJMUm5RNQEBGVqk5t2QCUtxAOXY0qgI99XtR6VGx1dlyP3byDM5dvIRltrbzCvlkrfqK1XWCT3Qg4LU4kapdMWAppxrBbPkKWSEZxk4yEZnSFCbKcV5xytZvlLwVpV+sH1Y8lV0sReCm8FNibrvI3O688xDuu/d+3EVgO3DgAPYf2G/DAEYJfhrw7OG7omvF3GSZ0NAIsa86302Bluq1y0aOve8yRzMPqnezPPCYTJY6TxOFql+0KrYmsySfqWYa17PVnGv9RdH8s5ktbBKQNlaXzaEkrf62rS0CXhrFUpnAJGeSGBt3QwTgEYsOMzk9xfU4NAWOoFbj3Datv23THErUANVMBwWmL1DmKcqelc2Y2w11Z5s/6n3pfes3XvdGRbphhXl87oVjOHb8JNaZTw1g11Q8VqGU61nRe+/Kmyx6+rcLkOkSZzl96hReeP4HbN2VqajbFp1BJhLwI3WEH64+Ciufrum95XZbHaAi4Ncnj62ZmRlkc2wp8kPTx08UwzBbxMOjioARcxRzo2aOHzY+i6g0T/BQH9DZC1dwhouiJwSjmsU5gOL6Gk4996y5SOt7bDX5GRNEbGoVKg991BJT5DLTWcvUWazTXOxL+ZQS4rkOkDHL7YYtYndNss10sYzNdNoimbzw3Iu4cuUy2kxzaWkVVy6TERFacrmsuXFbrXmo+MiwZFZUZ77WCpml9AP8SKXs5IZv7uMEwEa5SKVWxMXLV23yzVq1bDMly3VbLXwpQSnERNCPSJB5Zv6ttpmO2KVMWCuL82ixjOlsAcuLi5Brd4z3lNlN8oZeg7ewqD70HshNXubG6ekZM0neeedduKPX73b34bttGMDM7BxZENm4DZBmY4ugKLASs9b4NmNvbPzoeWqAtBZrauj176qRx196B/meyaGkrb66ZhM1MTc2fqqK/yj2pr429efy2amftVzKI5dNYZvv+fbmOjKbBLUNeUuuEqT4m407mUbbHT5bNgLj6m8jsM3MzmKG5ZFpXv2yeoeKfEfSbOytkbktr66Rwa0jxevLxZINRWixDMyt8w3oY7pRep/0Nem/Sj+BV2pzax2nz53F5asLOHfhPPO2StXHRiDfXcW71HO6/uq6QHYLiN6G2wXIlFvnpdniB/Tss8+g0WCrstbEdmrLgMhedX2oljphQGv+kAeWRVzgQYvozk1lQebEIq+zKUH4kcqMGGXreGpuB6apKNQXltratKju9XrVUeRU4BrAmiULzBerZhYMRTSRYhDVbBpnX3gOWyuLBj7qiJdH2ND4FD/QPPNxHcisNMyDTR9C5WUzHBtiqYJ4WAtPNe9F7ZPHYscZ31OhwsmU+Lz4cQs0ctk8zpw9i2PHjmF5adnuq8keC/kMgVROHI7jgLzldP3I8JD15YkJaP4uuV/LvNioELCZtvLYYhkrLKPAR79N6TEjyrM9PqZTqzepIFs2XYzCVYV8ej68F491ma9CvYXLBNaFpUWk0tvmVamGgfod5f1njQ2V05WXiRo5kv5novdDja6RkVE2vGaxd89e7N+3D4fuusssAwK63WRtU1Ozdk48OWDsXC+RAE39ZgIF83rktjMsQO+EYyYmlOmm9pz1W/d3mBvBUFYEsXCBW61KYNNUNFV+D2Tl/CbU35bXIPqMZj/gM05t2ljJzbU1G+Mm1pbNFXlexVhggA2oQQLwJMuhaYM0xm3AYk1KhXQtFuY23xX1f68TJDWA2waAs0HWYZ5kCheo9b+Va4ukv/6xpItTp47jxPHjZtXwdlvo1MpYXVqwfCp+qJ5HX1wYuyVEL+7tA2TKrq5UH8/58+exsbmFYqGETGqbCpVKWi+VTrDv0fksJXa3nnK4vpOb/JD7A0Bb3NZHMkQmNjEtJ48RG5O2xZanlDWbreaark9/iiwuSTAIhCM20FizB8vN/uLRF7C6cJkJq+O9TdY2hE9/9rdQYgt1nozEyYPMPU7rUqY4fZBqTZuHIjNq/wQYdtzJu/rFNH7M12UZeaxYqRuQKZK/RJ6LMk3mspooM2dKSvORqe9KsR3l2K9QVWJT8naTg4Gm9NcMyCG2/i1sEsG42eiyYVCjwiCQyWTFFnO+kDWlZlm2unPuKenwNaiwIaGgxFMTo2hRCSmqfIs5rvjCqIcTKFtjo2L9cUEuGgqgyO/qA5JpTfJWNjO+EbH34Ib6uBnYtNZErmqIjIyMWAxNRSeRt+ThI0cIbHdjH5nc7j0a47YDY+PjFt5KrFnYJebeFOvme13vgxsZm6zWesGdCCW8p56L7s3b6mtyPCr5PHmNGn7qC7NGoA3kljMJGz+los2GUOZ74wSY3kKKDc8tfkvmJUlwSgvc0jynUmVZvGTpSQyPjNl7qdnM1dDRPG/qPy7zPupfWyQoLi0vY3VtwxpEmv+uz9RuBJYb5Y28V7rm2EtH8cz3n8Iav9nFi6exdfWCOTHddfcRHDx0p32r18V9b28B0Qdy+wBZ/yq1Ttc3Ujh+7DhfarbWyD7kuG4AIeWub08dZFrrZda1PaWvj9NELTqK+sX08grUBpP8oNhCVH+ETGeLV6+iw4/c5xUQEASYxvj0LOZ272Wrd9BMJJFIyFzir5w8jpVL5yxIsQIPt1hFH//lT+MTn/wk/u7v/9768G4stapAvzXQ1Po9+qYT7eyhhmMa5U9qF6+AjICiwmTIBAu1Bk91wE/XyEwZ8MsM6fSFKbmIJtYUY1QEdt5DY8mktAaYdw3etelcCMQCR7lXwxMgsJOZEuzkAddqVpGhEqnzGt1YuXEg1rJh17W4c2B4HJ/93G9bpHk5DdT4OhT5uNv+EMGKj515kQlLk4JqrrBMzhnnNjkxyXXPlOrKa4rzrvzwOlKjQO+jAgaPEggEbnv37sNdZG2HZJo8eBB33HEnAW4/G2KzfNeHzLwsr1U9C73beuaO04/eYTk9qa+Ni4EcG2D6Tngvp+9Zx6kRxPR6gGgmSX431wZx810Sw6qU8qiSuZWKOeQ0I8GWopKsYHNL4bLkMamhAJtsiKm/TFFk+t61SUT5nibJ4PrDOeQNuUq2t7CwjHmCi/rdnMaXUFgBngPX6uqNvFcq5/Hjx3D+7BnkmPY2AbSU3rT39r0f+BD2HzzE95nvbO983qW3duVNFL0atxEjcz4jtgCb+Ma3voML585byB6Zwfg18oiUrf45L7Uwqw8H2mO/dGv+N/DiHjvKa2XakwKQt18kGrOBoHm2/LxkV21+pOoAHp2cxZ79h5BIDpMF+Z2wT94uli6cxeKZkzb2SvdrU3OPze3Cw+99xMyVX/7yY2aOEZhanvSnJ9ZPZovTujTFrv2WLwdvjeMQSMWsZLZLFyrGdATcKo/AS+c6ziEyV7LFTlALkh0pSocFHO55KEpRydlDcRE13k19LLwlbIB0IGStbIGd8qh6zRCAtc/upWz3H52VwWkktJjAP//v/yV27NqFC5euYCVTRM3rJztjPlg2sT710aXYGl+jEpIiCrO1ffieey1PGgz8hl8JV15VVJ9iKjLhinnLmWRubg779u23PrZDdx7CYTIMDQnYxec2PjFFcBtEhCxPMTglNnBb/V16H4yp6VuQmbLVA7beu8z/eno2qFvAxwaXPP6MpZGBazZyAVyVwFbSRKxkcepDFXsrsVGjdyy1vUGAUzzJVayvLdmivmub1ojgpG9OUWPGJ6YxNMp3NxQ0kNzkO3X1yhVcvnoZa6sbTgxJ3tNmUye4O3FHXy56c/X+WqOM/6/9Zp3pPc/lMhZ0vFQksDK/RHKMT83ggx/9OGZ27uS5apn1mnT8pp0NV95E0SO8jYBM2eWll8mU/vwv/tyilmtiRwemxGKo/nnciZKgd0y/+4cEIr2Xlwk5W3pxte21MU/q61EcRAGDJpzUGDVjJ/ygh8YnsP+Ou63PSx+6w3Z82Fi4jKunj9k8Yfqymx0PZvcfxP3vejcaHa/ND6bB2kpDH4tCYjmgqizpXgIweSwKTAVkBBymo1BW3MH8sLVNxifWJ9bZYvoZAlldrWSeZ2n0IqybmYWLvAgD2sd7qCZ0nhYdl4LRRy5HAU32qEHSUnYaQK0WvU3dQqUjRaWxZ5oTq5AX42V27KPtPTqmxz9c5Bbewkc//kt44OF3GZCdZAPDGVLgzMysqUzUt+gLhuEPR5HO5Mx0pP4dMQhl8o2+Eq7848XeFb4Des6aMkbDAARuYm6akujuw4eNwSmazY6dsxYweWh42IZQyHdDA/mdvjX1oTlDAJyxbjJlt3iH3ncnkLNXQw/WsM3O0WIOJQ2yN4KbGndiborgr5kGbBgAQURht/LZNI+TzZUV91MxIAmAtSZ8bGxppghZTaamZzAxOc7fEWtobqUz5qChcZ2Li4vYUP82G6NOiC0qIDaolDHVg71vlkeuevns7xtMDvA9voSl+QXUCznzLFUUnXe9/0P8ZuJO2SjOyrnGlTdV9OLdPkCm3OrSr3zlq3ju+eeQNpf7soGA3lR9bOoEEJuJxWQ20QBTXqUL9bJKDMzE2fQyMz0Ciz6OgaFhKmpCDFtbcsqosSWon02mp9bg3kOHMTY+ZU4RQc3mHA4is3wVl069iFqZzI3MrNXqIkxAfPBdj2D/XfcQdLo4+dJRbBNwZfrQBy5TzfV3XxsOkKklaBHxyWSoa+zDs2PMqa8rs2LT9ikaSLZUZb6c8si8JxametEiQNNUIxInvBELwevkjOFl2aSA1EpWnD2NoZNLt9zv+wquY2Pdqk5+eb081uQRKjOTPTblqyf9aCkq09sefoe5in//6afZmr1McNQUNWJ5PjPLyPyjPoaHCfBinasbG3at2EB/7jJXfvaiZ6D+VRsGwPdB4LaTrEPeknfdJWC72zwmNRsAv3dMT0/ze0jyOuddspeSz1NDU8TU5EjSdy7Re2GNSr47Nh8gmZq+AR4wM6bAR8Cm8wU2Yn82JEBj3LhtfdetBt8fJzJNgQBXymdQIuCpT88fiiKaEFObxszsTszOThF4FUe0Y57MC0uruHRlHlcXFrC4tGJu/9ls1u7nRKcRa1Xj0XmPlX9995q77tixo1hZWkSF9xxjI/bTv/157NxzsFdr+vZ4jX2/zrYrb6roIdw+QKbL5BL8X/7Lf8HC4gKyqZR9GA40sTRiHmwxygNqwmY69toYG8d+rgT4X3pdd+cfXSNlH0sOUqEnrFWpj1MwJ+cIhQqKEJj2HbwLk7NzFhdRIBaLBs1ufvn4c6jYvGJOTXbaHgSjCUSGRlDVoFUymiuXLvIDzKLdlTlGZhcnLyqL/eNaICLTptYOIxMgOdt+ZtgYGa8X4BWr8lis2BNTGaRQuKFf9ldmRO62lrNazGJEkTDZFlujIlTO2CPFToxZX1mYDEkDqvVBB8ictJYSkSJSoRpUII7XpvrkmIBzK4qTd4lATv0w9xw5gief+C4WF+bZ+g3werI11r/yIjOXYkvKCWGO4JXN53Dx4gWWyW+KU6zQlVtD9Fxl8nWY24BNdbNnz24cPHgHDmpGAILbYfOWvBs7duzCIBuBAkI9Q4Vx0wvYBzatne/KGQagfX2A02BjWUnsm+CitUUn4Tl6d9UAkoOVJhOtyymrVkGDLE2N11rZMUvWK1WmxW/ZE7B3emJywmYomNsxjTG5+vM9VHSTdeqKheUVzC8sYf4qwW1+3oJsF5m2GqDLKyt46vvP4qlnnsWF8xexvLREVrjN+5QQJ3CPze5GiDpC34iYnb5dCUtybduVN01uLyCTPPfiC/ja179u3oRyD1dCxsRYFE0rImA7cPAgjtxzj8WQK/AcM4eoqDxPjEWivibt0PlTMzsJZsNmQmu26qaABWchtvh2UfHO7Nhh83nJpBiNhNEspHDxpWeR3163AimdNtmOA6heNPlRZYtlAm0a2xvrZjrRB2utUstIT5QV5sMYmcCsB17mci9Q42HyGfjbda5bPNeHXJkt0yrBmUedkii7DlsyQORv7TczDsFYU8jENQU+gcQGPWs/lYjc9uNUUpGo5rNyonwonqSAukagq9ebbBR0TZnIG9LMi8pn/6a9+6tBKvCfmZvDRz7yMSwtL+H8+XNCN/6X4moTKDWFTACFchklNkQUsmmGLftMNmcDunVM4/lcMLuVRe+XmFsESTaANO+ZPCXFwmWOvPc+ZxD3rt27CSZT5n0o5qZoN4ohqvdAjSg5QxqACcz4fsgj2PreeNyxAnDN91aWEjknydSt/jV5F8sFX2xMYegUS7Jaktl7iw2tTR535s1rNJVPmR+HLY9zs9NkaprKZpjfcMi+6zwbgpvbKYLXKtnaos3k/p3vPoOnn3sOly/PW/BlDfiXmbPVqMEbDGF9u4Bjp8/YkABFXBkaGrTGmRSPC2Rvukip3l5A9ndf+hJOnjiG9FbKXLmtRSQAEEDw41Bstw8++kH8wkc+istXrlrEb3lRWVl5W1O+dneCjq7h9qHD95Il7ENqe8tMaWoVRqID2LlnL+Z27kY4EjNGIxBrVwu4dOx5ZNYW7J4CxDaro9ILG6TpMu5/+zux9+AhS0sTVIrVKEyUOsH5rTp50V/LUh/I+AGyFezhIlZlpkBmVADm7zbJ0thC5fnpIj/mGtmdIIt5V1H64Gjx7sXIuC2mqTh4NjyArVLBogZkN5iIhyxIABqPx1jOKDQtvqJvCMzUClf5NQ2JlIqNP2P95QsFUzqqOwc4VQrmk39VrpHRcXzqM58x01M2k7aAsjLrOmzMa1FPlEs50Mh0tJMKb5IKTxM+XuVzijCfCqrbd8l35dYXvQN6XjYbwOAgn980du/eY+z83vuc2QDkJblj107rz5JbvYYByLNQjRw5P/EVsc9B75KYvYXdIoA5lhYRNe4TSyOgaUiIHEbKpTKKhaxN31Rmw04BCyqK/K/IM2RqGlNaKBHs2l74QjGLLjI5NoqdbCzNTE/Z0Bq99+pbLhMQNzezSGdLFnIrGPYRyBTBhmkrCEBLXQxdFCsNaskgFtdSxuoGmebU5Di/Vacp68qbKnpVbh8gk7fb3//Dl7DIVlROTh562UUJ7GOQy7kTsUPTxav/ZmFhgYpy22ztZgfXPylhnc5r9DEpwO/srr2ID46YIq+T7Sgm4szOPdizb7+ZHIMBMjG++J52FVdPv4iNhSuWDpO0MVMa+JvOV+xjUx/a7v0HsWP3XjOJLMxfJSOr8H4ynUjpW2YdMOCWQMwBMoeJCWTMPKjjPMHnacLfIZCxLSk2tZUroVJnC5a/VX59/JIoW5syowhUVBeqh3anhRj3h3tAViPQ1uQk4sCPuV9HCGZRKhdNh88MWBrqP5DC0ABWpZO0gdNe5PIZJ32K8wgdwFU9xhMD+OVf/qRNBbJjboeN8dNMBHJyUUR8OX7IU1HgrLFuchCRk4EC0G5ubfGZLhmwyoz1WuOCXLm1Re9031NSDZOhoSFj2vv3HcDhw4dxJ5mb5nOT16TNBjA7g4HBYWcIgJ45vwGZv/U9q9GmNp/SFFuzhqDeab5PsnCoP80mHSWYFXMFC6WlkFoCuFx2i0wtjVqRjSYyuGq1iQ5VlC8QMZY4PTWJGS5zM5NsrDWxvZXF7NxOZ9qdoBfJRMi8M9UtwU+CorioEezcdwizO/djO53m8QoO7N/Nxq0GnrvyJouU4K0NZE7r3zn9hRdexLe//R0bWKkIA0ICO94/p/chyXX+/LmzyPCFk+u4mn06bsY6nuOInDq6iCViSA6N8jx+JDykj2psaga72LJUS07AJCamPqrFcyexeuk0X/4G703wYSpyBhGI1Zu8BwFIfUODo5PwByO4dPE8tjbW+AHKfVkKX/zRATGTa6ZEx2vR2eZa2VR+CRIB3tdYGdOW19hGNo8ygVNsSaZCxXIcjIYxmoyZaVCd5sQqM/cp1FSMeY+Yya6LqgayMh9K1+chiIfCBGqN14kiEY/yY/Wa/T8YCLI+nM52KREBtiaFVIy9lhoFvKcqX+VXujIJyQPyYx//uA10HhoewY6du8y8JO+yDBsdAjU5fiioshoZ+SIZHuthD+t5cHgIa+sbxuIGBwZtbizVw43P3pVbX/rPqv9+67d9d3yWYm4a/zk6OmbRMdTfJtf/O7iWSfLOQ3eZ44+cTTTHnhqjCmXmI3tT40cIZ/3XTFsWA71DbTW0BGxkVXLFVwMpV8hZ7FU5heRSBLTMlg3OliWgwIZlQ/10HX6n4SjG+H4ODg7h9MkTBL4c33E2uLxdDJNdBvnN2LfM91nhwvxszBarNezetc/5/ltVHDl8JzTDgStvutz6QCbR6WrBf/0b38QLzz2PdHrbXmCBghSq1Gr/49FLr22Zw9TRrOO6mYibmQJ1kn0XTv+Y4g5q7qV6o22z5Grg5W5+UMkhZ94o2dVDzPXqlbOYP3cCrUqVYKkkxIYEGB5kS2XIOT5C0IsRHMZmZuEj+1heJnPMpo3FkLTY+VL61rlt+XDMita3pcUXIBuz7NmiAcQhMy3K0cNrET02swV+jA6z63C/AplOMq/hgBQ/YFN2sOwOCLDyybpCAcdcp344eXLGuUSCTky/IPOp1rOBNverkz8YDKOpiBxMR/dRq1eTM6phYP0X1x6fatPxWhS7+/BHPmLzV0kUcUKOHRorNsrtSxcuWUR0M19SSSlzhXyR5fJgF1vnmuBxbXUV66trNlh3lExNZXbl9hO9Hz/qE9dxNZjkTDI+Nm6zAYihOzMCHMaRI4exm++FIpNMsWEpz0GF30ryPZF5Uu+Qph/SNyQRyOm70rxqpWKJ71bBzOG5XA4ZNsCy6S3kM9t8BzctULEauIosEorELGbruVPH0a6xcdWoE/TyaDcUpLtDYGODle+3pihq8LwqWd7ilfMYiIXw7ne/2xk+4sqbLVJEty6QOcrYOXWNCu6xxx7D5UsXbaAi31rbb+xAACUt3pNr1/GYjpu5gqJoBYYQohjcqfPCZCzDIxMGDuFoBNNzMxhKDpCtKIZi1MaKbS9fwpVTL1k0eJn9DJC0EGp0H/WNaa4xMRpNiX/oyD0EsiBWFhetpWdux7ytdWYL0UyYR4Kf4wbcDxrc91h0wFmOHiE0bW4zlSNXqiKVLzMNj+VDaURCbDXGY7xGZfOiLEbGjzDGDz1JthljPvxWD46rcYiAp7nDxN4k1jdGMBOQKUqJbP4Kf6Q6EigK7NU3pjE+ObIqeSE6z0QlcqQPZB/68IfNi02iupWJSSZZAZVAUwPYC/msM4SB91UKebaedc89u3dbQNallRWsbazbgG15nfFm15/nDfJq+1y5veTmZ6hvQO+LnEnGCVxzczuxb89e3HHoTpvuxsyTvQDK+/bttf64nWR302w46vzBwWGzLuhdUyOo1dRYyCZKbGjK7V594HK+ymxqctF1pDNpY3AJgpFYWymzAc2wnWbjU56RZb6rcvmv8Jw2WV+rWuT1i1hbWcBBAu77PvABAmqEOdeb7L6Lb6LoAdy6QKbT+i/7hQsX8OXHH8f6+hrqpPjyapLC5wn2CvWT7J9v1/KIA2IOE+sDmkTH5YwghiA7fTiawMzsjPXZqE/JTIpkV9nNZVw89jwq2W0EdTtCTNsfYW35LQwVm3AI+j0GFtFEBO/90KN4x/segTz+Lp496wCZ2Bvv5XgtanHy0O8f00engcyO56LyxoX//N4279kyM2CXVafxY9kKgUTn9ctGoIkTgIMEXEe8NvwgOUAQ0wSfPNdK30tTtaJSOFssjQYuhwnYUTl+xKwvS7EfBUKa2qYlBw9irwZHa54qsTNd+XK21GV9hfHoox+0af4l/echkVlp9+69BqQXzp+zKT00d5nMuKoXTamv37t277Kpc5ZtgsdNDA0PYWR4+GVp3Sivtd+V20Nufn76dm8UGxLC91AOSGooaZybBvKbNyKZmhicxrcJ3A4R7O44dAcOHJS58hD2Hzhg3QNTbFjaoG5+E2ow6bsss/G0vbWBjdVVbG1sGIixfWdjHeUdqZkePJ0WauWCzQLRrJXQIJDJAaTdKptD2X0PvB3vfO/7+G73PW3dd/FNFL04ty6QSXSqlOkTTz6JZ5951sxT7aZG6suk1XNC76Wm0uj8fvLGa/hxSOkbYeE+wgb/9n5wpX4khb7Zu/+ggViIDMf6jqIh1HJbOCc3+601Y0q6qOuPIjqxkyUbNSajwaTqL4tGYnj4Pe/BBz72i+altbayhmMvvYhypeiAl0yLYjfmLKGc8jLltQdmzrZMjDqi/MljUYOhHUcPmTBTpTrKTbnOO0xQ5+vjjxKwIgRflVPjeGTiVJ+aTCLKtkX+J9D2UubCbf420Oe9BWRBtizVMlV5FH5LYawa9YYtop+KnK7o5jLpCmyvmUdVJ0xUzO69j7zf+j1uFt1HrWS+L7Z9+vRpKoyyOZb0wUzmHplxFehWoKh537ZTaYyOjphH3M3Sf8auvHXE3ukbltcSHbPGHxtdfaBT/9vQ0LDF75ydmzO2JpDTnG7yolQUmbuP3AuNgxPTk+dikO/5piYQXV62BposNoo60mm2rWFq5kXqB+ej6VlT+PIrqs6DD78bb3/Hu3oNOvddfJNFT+gNAZmjFX9GUmQL6ty58zbiXvMm8TXvHaEQoaQIVZR+pqQsTUnztGsfhH7zHOen+pccbyiZuDSdhBwMZFoTCGja+Xq5hIvHn0dufYlAwvR4cdMbhDcxDl9iFMmxGYztOICpAw9g6tCD2PvAO/HQIx/E6OS0jWtLU+lrigsDMbujc19ncfJkv3p51WLTzbAsypuukpdhieyzSfDTxImKPjI8MQ4PP0AxSQsD5ZfzRD99sVQuXT5PpuXcxWGexWrVxnHZ9PNsGOh8lUt9Aq1a1Rl0ym0BlBoOyofiMEpZaFhAgPWiFq7mxJK7vn3UNzwHmR9LrLOXiZMpisrXsSlyPv0bn8WvffpT1tpWxBBF2OdDNY+zM2dO22DqublZ3EHlo7E+3/nOE1jVfFCuuPKPEb6S+ub13sqqImeO6alpY28asP/ud78Hv/jxj+Nzv/U7+MM//G/J4u42RyPNZq2QWF6+/2btYFJm8TCzvJOulk7ba4sm2tQ9XLm95WcDZD1FmMnlzKNNgyDlDt4x8Go7XnX83X/T9AIKRNoeP19Ctqi4lxyISlTn8AXkYoMxtc21QjPdfc/92LXvDhu4qbFONgtvrYIrJ1/CxtK8FVTGOc3K7IuPwDcwilbXz5eZLEnhrAIRRIYmkJjciXo3CDXiGrUW0um0jV9Tf5aDK8qNCqS8vlwM7ARmPEeYrC9IvysEmHypilypCT9B4OBdd2B6YhhBRQLWx8rMJWPOVDIyFlraPCRg06cY8HftnCpbmQWNPytrYLZCGvdywTQUdUHj3OrVOmq8n1OvTkRzMSZ5byl0lgaDq6NdU7EE2Qq1MFi8Ub+hoM52mXxfTXSOFpUpnkjis7/1efzSL3/SvMcUMd9MNmygFMnKTp86g7W1VezeNYd9+/dgdXMT33niSYurKbHqUV2pkK648ipi70hvcf5cW+mVN+tALJbA6PgEfvlXPon3PvI+AzwbM9ms84N3rna+ew3klvduw2KvanC2IuLM7ZhzEqR+uZ66K7ebSBf+dKX/AnJ94eJFMzM1NQCaClNKTOOokoNJMwOKceh04wgdZk2/CXZ9gNBBZ6V/BLs2/3r9BIbDOPLA2zEwPGzjycTExGbmzx7D2pWzfIcJgx45vwfgiQwhmCQbCsbIhOT1F0SczCQi93Yqeb83gPn5JZw+dhpXLl5GanvblLvwS+TlGlhZXpRb5tUWbSvnYlA63mNkBGgBYanaRN0TxNyefbwH810rI8G8ylljIB7DSDKBMBmagROv01pjvsIBReqQY0qLH2LLANIGr7KVqv4AcT6ZSQRcCv+jweXqH9C5irEoIJO7vFqe+vr9LKPquZQvEkgDBvqmFXqiBoX6GF4m1w47JXXAjOA7OIzf/O3P40Mf/UVock5NxWMTl5J1Ksjr6ZOnsLmxbmGRdu7ehUUysu9+7/s2rEIpObXniiuvLs7b1nv97M+1VU+uf4cyhf+L//a/w+d/95/i7Q+/x2I2ylFL365XJ7GxpRnefYEwBobGcMfdR/Bbv/sFvO3t7+il9fKUXbm95KffR6YzuGhA7eOPP46jR4+iIO8hto6kZO+551784X/zL8xxYGFhnueSXQgM+O5JmRM2+DI2zVRGvUxFLs9BwRizQLDbe/AOPPTe92N0bJItNAXMJfvgC7tw7gQuko21a3VjM2Jy4eEZBIen4A3HTaGT7yGqWaHl1cjfUV7baTawNH8VC/OXzcymucwEZjJ7On1jzlofz7Xic+1sOzZ/R3rHOs7ElvKI1EDN4eEhrC8u2T6ZFcP82BLRKALMpJetRnJDMxVqTrIQF/WRCTxlkiyTIQqE5MQSJwvV92l9c7xG7u/6sP1kdYFwGInkgPVbyStSLVeBsCKU63pNXqrYc5Vy0abEF/AIVFQm5f+Bhx7CO97xTsv+q4rKrhUXuS2rz0wNlPMXLrC8HeYvZKG0FFE9XyhhcIgt39kZ65NYICOvsuyTE+NW7/+YV8gVV15d9N05jUa9RxrMv3PXbtzJhu1OMq0zp086jatiwabAecf7HrXI9+//0Efx8V/5lDl5JMjK9B1Zau67+GaLnoRMXlpuzT4y9bssLiygTOUpUBMgyHvpD/7gn+N3/skX8ODbHoJmjBaAySQnU6Jme5ZiHB9J8uWcxh13ThKw1N/TQrNdx/SOHXiYL+PU7CwBLGisToF1V+fP4/LJF9Gk4pZ+FzPyhOKIjkwhPqxZlSOoFjPYXl/ElQun8dILT+PE8Rdx6uQxvPTS82RkV+HzU/kzHxrH0lYUDabRB7AbFxPL8w0fgj4uFURugkQQObTIPT+VzZClnEQln7exZRoSoHEsQTI0MUiZQDQbdIiAHCTd0rbYHauKwM8/BEUFHw4J9Ag45vwhYT50ftDL/BGYGjIvcjGzqaIpkGUFWS8+MlBzyw+GrZ9Lg8B1nrL/cnnlnpcJb6sz+uWdmp7FF37vn+Ftb3sHCmRieZZTURtazRoVScqmm5e58eCBvZiamsCFq/N45rkXkGfdSq7VoyuuvG5R48uxEEjU36WpbbS0zSIhc3zRhoF8+rO/g899/p/i0Y9+DPvI4OTib9fxNXYx7PaWnxmQaSLGze1NiyQvhiFQ2Lf/ID7wgQ/y5fNjIDlkfV3q+1K2RiamsOfALrzrbbvwqx+5E5/6xfvwq794Dz7+obvx3nccwEMP3Yn3Pvo+zGr6EAKCxmEpjNPW8iLOvvh91ApZYyOmdMnQKgggXyaw8cWvlnJIbSwjvbmCzbVlG1/SIgCUyBSkgOOJuLXU0rks2WORWNRjY3zr9eL3P5qXgdmNonN6/8QGQ0G/9U9p3iZFJtCgcAMBXSunF9Elbve9FeVAoe9Kw8AViqpWd86PR0IYiBL4/JoFWMGHBfgSD4ERZmpEq251LG9CMVmZF3U/n4CO+dBtFWg4Gk+i4/E7AHmD2C/d/IdKn4Fel927d+MP/vC/wT33PehEAFGk/WqZDLduEy4eO3bMWOCdB/dbrL7TFy7ihRdfRLFUtLRcMHPljYneQ72Pzi/plqNHX8Bf/cVf8h3M2vssr+BKvY6r81dQrTuTy2q/GohidGos9t58V25T+bGB7B+rgDTdwvYmgUyhkfjbgGzfPiQGBmxfqUS26AkgGAtj594DePjtD+M3fvXt+BdfeDt+5SMHcPjABA7tHMVD90zikXcfsWDC+w4dQjgcNPNcLBpGYXsNZ37wfZQy2/Z+m5GSL23DF0Gjw19kJpqKJbWxjjZfaL3JiogxODiCeHzAHB+U1tDgkE2Rokk5NTuu+rn6bMwBs5sAzNjX9X2ers/6mWWb1+zOCi2l/i5nLBg5s+Zm0nm6zi4hEyPoKqCxxn4J0oQvtUYLlVqTYNa2fq6BeBDJGMvLbeXJGBnP05ACgbZfv5U286z4dS2Cmvoim3XCHe8Vjsid3weP+sYiceso9xLMxICvCdOwfa9D+uXW2J9/Jg+yuw6bk4wGXsuxp0lmtr2xiZMnTliIrEMH99mkhyfOnsXRY8ctOsPNwOiKK29E0uktfO0rX8aLR58nEyuYdULeukU2UL/82D/gmaee4vvYMPBS8AHHSC5x37/bWV4nkKn97yit63LjC6BjNy4OX5AsLi4QGHLmXWcei2ZyUxQNv43AX1papHIbxd33vB33PvgA7r1rBO99II577tRUE4OIkY0cJJhNTA4jnJhFfGQnggrbRCYmE0E+t43jz34PmdVFS1dgoBw0ycYaBEj1JWnsVDatuYk0IJL3D4QQpjKPxOOmjAU+Maap/rRiqYrtrU0bQCwTZz/PN44f01oK+FoNaIM1qn0a6uyYFNWDRSGQCnA0UejgyBDBRKyrV/0y94XDFtdR83rJbKixMIpSokk9NT5NQBjg9QEeU+w6p2+Mwnuq/6zeY20eOYQQwGq1BgFM3qACXweENZjUTxBUnrzBAIZHNUt2kPdyjltyTM/ju/GZvlL6pTfRDy796+8+cgT/9A/+OfYePIhUOmMNh4Y5odSwurpGMDtlDYg7Dh5ANBrH8ZNncOz4KQsea9JLXCrGFVd+tLz8XU1tbuHq5Ut8H9nQ43fbqjf4HVIPNOpYuHIFKwvz/CackHd6xZyr9ffl6bhye8mPBjJTUH21cuPDdvZL8V0X54WwI/zjXAMbJLuyvGTjm2wuI9ENnnr+4llcuHAe3/rWd3Hp6hUkhwcwNJTE9GgH9+3rYBfX3a4fFy6tIBQm6AUVQmoEweRuBKIDiJJNKRSOZp09c/SYvaTqe1NIG5uDi+ChyfZaUubcdqZhL6BJ1hIWCBIANZGg8lmrlzUemgwxaVPCy8wpz7sGFawDYM5iZsBr4pjYzDjB8hD/+Jv3Ut+Y2Bb3CWQq8uUnnMnEuGfPTuzesZOgRrCSbYPApL5BH4FFbh4dsjnl1QBIafM8AZkeVbersTCKS+ezUFpODrqo8dx0qYYSwcvbbaJDBqQQVAoYrIHiGr/WaXYR0ng13oc3ZxJ+DA6PwE9GK+DUMQGvsi0Q/mFy8yPvz8zblwcefAi//0//EHM7dmFrO0Uwy5mZsclW8crSEk6dOm0NmEOHDtokpy8cP46Tp88wz6wnJuOCmCv/WFEDynRN75VR2DtNu8Q30iwh6ntWaLhqPoNKIWPdED5NfySxb9d9194K8kM1lj1k0096LZy1pNMso5K7ilL6FKqFS1RSy2z5pNBu5G1aBL0eekn6jGNjYwOrK+s8zhTbBBn+k3I+f+4C/viP/3f82X/8jzy+inw2hWr2Eg7PVnDHDireWJRgJ2eBixa498WXlrC8FULXF0MwwBeVSthHpb64uIpKDdh75/2Yu+MwRmd3ITYwRGUfRIVA0p+OXfbxOkHPotuTichWrkgWmvGWyGHefZGBYQyNjCIeDRmLsPFt/XedX4tMizfKNSbj/LClf4b2yTPTomj4fBgbHcGuHXOm1LVfHWi+EJlYIMI8apxYBSUtbEXWCMbETaZFMCZ4KosdTfrJPKvPS27FbX6kqmu50GsrVajyOkUSb6BVrVqUA/WlqQyKdi9GaHXGvMjpQ5HuRxThfm4Gk5PjZt5Upq97Xr4+cYqv0nvw9offiS/83u9jfGISW1uajoNgVq8QrKpYJjs/QzDT+LY7Dh0wlvj8S8dw6uxZlk2mZ+efK668XpFDk5y+9PGEfNQhaBmY1StFs1YkB4fMfN8X9z17a8iPcL/3DPFBD7Yb9XiluJEo5heDlfxyMLNx1re98pK3mD7nKeUXUMovEdAWUCkuc9lAt1m1PhtFtRaDOHnqJP7hscfYOt+y/hBpetmn67UmLl64iK0NRc8oIeSv4+OPzOBjj0xjeGgAl5er+PJXf4D11W0qwzzWU3GUuqM2mFGte3nkra1tYnVtHfsP7sMDD78New7egcHRUYIVGRmVaqlSJSORcvYQgDU9e8fGj2kMmpxAvNyWGcLHJRKJk+klmWcPiul1rC3PQ9H3BcqOSEk7MNVnIForbTMjEgBsP0FCAKOpV0J+n9nkFZF+enqSjKdl0eE18WAgGEUwkmCeyKpYL60W0bijcDoCTAIW2ZRCSonFCtRkI9GEmmJgyru+QYWv0mBn5UZlVWd3iODskws8F3lvBTQ+jeDlAF6Xz6Bm4N0lIJp3JD94sVpFXhFQvvPd78FDD73Nyvf6hW8Mn60aCTt27sTgwABOkW1lMinLh81ZxbOKfN4y787OTCOZHMBmKmXPUXkcGx2zOu03EiT9+nbFlRtF74Vejf7rYfMN8jvc3Ny02IuKsSivXT/B7f63vQu/8LFfwfDYuHOyK7ea6INX342W1+V+/xpA1iaQeZOdZmkos31hcH31WHx7+Xhie/1sMJO+FCxklnzVRtrbrNc9CgdTq2RQLaVI3TdRLa7xBVrhskrlnOYLVsf85VM4f+FFlApb1j8lNiIXfLnHyrxWI/BRveIXHtmDf/a5+zA3E8dG2o/HHn8RZ89cUTxfFIot5GoxlJs+c+Wukn3I9HflwnkE/G3cedc+TM2MIxoOY2NlDSuL8zZeSia4ivqKiAQdAoPhDP+IpXn9IRvlrynXNehYvwV6bbmNbzuBSAUiEseEwXrmf308fdZiHxKVrhNfUYs+LIXWcaJ1yKwhFFJA4AjzllEfHUHL7w+TNQ4bwFTLBea1hoBCSHk1BEERv+usI4G12BcIYKwrrx+xwREMT85gcGIGiaFR8z7UGBmF6NKEnZrCRiAitqUpaDRVRjgSYr78BnhqXFRssk2NHeM/AmdqY415KFu/mq59z/veh/sfeNDK93pEdauFf+23+ip37dqDeCKG06dOIEdWpjwI0FSP5uDDOp2ZnUJ8IM7GShpbmylo3rjRUdYNr1ddSvprV1z5YRIOR7Bn7x42cFdw8dIVm6xTVpRHP/pxfO73/9DGnepbdeWWlJ80kPkSnVY1mVp4Zmht/onBUu5CvFFNJzztUrDbrQfZ6JdlipxH8dxFINQH5TWGJE+5ai3HFyiFQnoF+dRVsoZN7N0RxX13TuG+u2awf88QZsYjGIhT4QZBJe/FXYdm8cmP34c7D42j3gri2985ix/84BRBhWVrUZFTOZabXgKPBhgrsnUFqa0UFd8KmY9C1YTINMoEzYs49eLzuHruHJlijuzLjzrRqam5vwyFWHrmU84SvkCQzIwKnYAnBwqxIJnhPJ06cqlNFPKsv66iaqivTnVM5Wx/Kfwt5WqLPowegGmROVAR6yNkO41yibUkN3yZBJ3wOEolnBgxRxNF5u7UijZmTH1gGkSsOvR5nA5pTcfpD8fJnYP8H0Y8OYhYYhCJwWEC9w7s3L3XZu/VjMxjU1M8pvEzBGwyQV8wYn2B8bhaqX6rCzFDeWTW6w0+s46ZT8uZNJr8XW+SDbJePvjhD+PwkXusmK9fVE8O6KjOBNR79+xlPsIWgzGfy5KVCcw0TT4Zc6ls58yQmUXjMbaktwho2wTnGFn54DUA669dceWHid65QCBkXQeax0yWjIN33o1f/ye/i7uOPOCC2K0tP2kgayfWll5KLp372hAqS4O+diPuQyNBVRwMeLxBr6fj83maVHlyAJd/IBVus239UA7LclzdpZDrNSrybgvDA1FMTQxi764R3HPXFN7+4A6895278MjDu/HOB/fiwXv3WcSK9XSJrfcV/ODpkygVq1ToAWiSvQaBstrwGcvyENZ8AbKPQp4MsEDQCEBTnYtZXD19CttrS0jJyYAgoQjsLYKRGJiHawMmmeM0/QgVqKZ5kIu8THF6yeX8Xq+UkKNyV1BdTT9inoeqYnP0EBj2lOs18CIT07rPxphOSOyH57cJFPKf1Fg0MVGBh0yK0eSwgUm1lOVxeUTyyVTKZEZZfoxVA55GN4DI0Dj2HbobO3btxRAZmGIlink16xXruJYnY4110OJvH5sWiugxPDTEe4TRJDBqOpcBsh2fJvtkOTRHmRxJqmRlMkPqS9d9c9mshbaS6e9jv/QJHGDL9fWLVZKzaWCmhSBOprl33z7mxW9gpuns1R9pwVoFZmSDGoA+OzNlCmiTrCydyiKRiGNoUKZeS4b/Wb/9pF1x5Sbhq0TRNwgy+nEcvOMOPPjQ2/DeD3wIu/cddN43V25l0RP8yQEZWUPi2W/+ZXL50otDjWZj0Ovpxj2eTgLdZrDbbAQ7nRoRpUE9XfckY14MDvgJCmzNd9WXI2cDGa2YsFiPAvPy5arUWyhUGiiWm2Rs8j70IJkIY24mgQP7pjEzPYlzFxfwFAHs5PErqBaomKl45cRQJ5CVyy0q3zaVuObx6hC8CK31OsqFsrnma5qU3PYmSukMWQ+3S+ob67BlnzBHibrsc3zDHWalMEoehH3yaGpZnEU/Fale9C7BOJfPmoelBvnOzc0gRiAIR2IGtAKzhsyN10CMi7Zv/C1mx3qQx6MD9LxMx1Un/BdJDBOIQyhnt9BtKGyUwEQT/hXIzMjECLLVtg+RwQkcPHwfdu7dh+HRCYyMjtmEn8Gg8kkwI1AXtxZRTK+hkE2jnM+gzn0eHosQwFXkJkErTqYj13s9D2ft5f3kyMITCOxitxqwrlkJYokEfvnXPoWdO52JNV+fOCV0Fqtuqw+JwExznKmBc/rMKd6/irBffWZ+5rNr91ZLWvNTabzdxuYm0tkckskEBpOKlqZUmZa9WPbTFVdeJs775mzLzK/+4fHJKSSH+L25IHY7yBsGstfk2WIzy6tpLK1kML+wha0NMgUqvk63YYNx5d7t99bZ+m9jcryFuVkvdu/wY+d0AJMjPiTDQIDABrIxedfJAV1R0ptND9NuY22riYtXKjhxLosLV9PYTLOVroG6XoIFz/NaiCgvWgIxKt0qQbBSKqNcqiCbymN1eRP5TN5MjdlczjzjFDXDGXdFhsb7xaMxKm1CFZFMSpBqm/lvQ+GD/cpRi3XVqfF3A95OA3KAb9U1FUrZpj5JDiXNDKY5kkZGhjA9MUqlGre+G4eivVL6Jsh6vW2DmRV4SmCsQMBighorFglHCDhF5r1q+Wkq0G6twI+tiUA4yNyFEIiN4I7DhzFHQPH5CT4EAgVERqMMTymNULfOmxTRrpdYDgKmonio31F9lrltguQmt4usvyrrrspnx/uzHlpkc4rwEWRaqhPNZh2JxY3pyTlGU8rI+eKnIVE+j09/5jfwiU/8qo0b2047U+SITZaLeZw/ew4rS8tmKp3bscNCev3g+Rewvr7R01JMxLUMufIGpP9duvLWlNdQC4ocEaCiKWNjq4jVrTyVsvUwUfS3g6C/i4mJGJIDmgiSqtffxECMoDbmwR4C2u5dQeyY82NilIwgTOVJFiWHCn+wS0UqZwheRTaQLzRx6dI6nv/BKaS3MxgfHcX+fbsxODJIPPORiWlaEUKBlBiVfltmxipZU6aMYkFAAJ5TJYsqoVJpotGUE4ffgGdoYJC/29fZGNOQic/LDTMzcrsrN3em2bWIGFT6JQIDGdLoyLD1KVVqNYJS3Zwu5Cmp8E/OUOvX/jgEWNK66tMKRgh8Nvss95GV+SNkiGwINMo55kF9d000jYkRSMksW4EIOsEY9h0iiO3eZ9fahIPREFlqFktXziO9sYwyWZiuEzrb+DLmRUGHLVoIW6PmTEOA4x82BCrW9ya2rMgaypvSlMlUeYoNDJhbstiTPDoHEg4D+klKv64STPs3P/s5fPgjH7XnJhOwZvpt1iooFbM4e/okNjbWsWPnnLHPzc1tPPvcC2Ro23a91aMrrrxO6VsGXHlrymsAmRhXmwqmztZwzgAjOUSFTFagQLpeKt3RkTBGhqPUmeq54Isicicd021yX40Kq0Gg62AHmdr+HREc3D2C0eG4jeMSc8pobNmVeVw6fQUnX7qMoz+4gONcX760iFwuj2A0bNP3a1JKczWnBAK8AZmT+sOItFTMLQR4yMIuGbn0mJmKNAzDA0nzkKs262ha3xYLS4ASGNorLVAkwNlgaTl/ML2WBhETrCKxCAYGEmSPjlOEQEDTkygYbrshc6Gu518uqg/b1l77rU2ZVjVWTZ3OYlM+U+QemS+DLBOVtgLqqhzNasWcSxQoODYwiqYngumde7D3wB08N2omzXGCOholbCxdtr6sRocNDeOPAdS7ftTJL7Wv2fb2FmaCZfaTDfNGxshknhWQaTyZwFxAJvYlMNM074PDQxblQ96PYk4/PelieHjMAkW//9EPWkR+zWVWqZSs369IsD5z6iRSWxs2l5mcWJbX1vD8Cy/Yeapn1WV/ccUVV1x5DSADqvWytewFatOTI1TsQWMq0tSD3B4dj1IBSpko5p8T98/pDaKqkSIn6yBCUDG2MTQawcT4IIqZPE6+eAovPXscJ184i+MvXCQTu4ijR5dwZSFtDDCfp2JL5ZHPVaC5gxR5Qn06NtaL9wn4yAzbDSatqfsVxaLOu3Z4zHGJt/FiVN6al0sDkTWiS8Uwz0OZRmVm9LTMFNeSOY5ASBXP7Q5qvEZsKpkcZNkIEDWCIMFNyl+mr3q1yPsTkFg+BxoFXlYlwg271kCNa1kfQ2R08ljssh5UP+qHk5dkvVriPjUWasRlTefiQSBK4EQIoegQDt5xp3nwya4/OTGKgKeDlflLyGfSVsdtbxANAlg3OoLY1B0Y2nUfBnfcjej4PgST0/CFkwQoMmU9E4KZJtoUQCuP6qMScMt7UYxTjilidAraLJOnIp1oLM5PWq63iB0gmpicxuc//3s2XYw8F7PpjEVkUEiwLMt5mmCWy2Swd+9OjI+PYmFpCS+8dBxZNoKUlqV3LU1XXHHl51leFcik7BTOqU32k0xGsGvXhM2NBQJAPOHD2OQQQhGxDPU9SRFKOVFLEmikwbtCBy4eKts2YthMt/G9p8/jW195DldPr2BzKYu1lSIW10tY3K5iYbOMhdUCVjeLyJP9NaoNVIpsoTcbxg58PoVP4v0JZupxEvQ0yGjaGmul6BtyGxcHIo74qCQ1gl8DjrUvEfQjTmWtHjI5f2hAsEDFZpmmAveS9RAtuc+HBq8LhKjIYzHUFF1DIZ6YtmZeLpElKg25jfsU4kk364kBGdd9ZS0jrIA1SLqoaVVI+3iQ9UFwaZDZyTypviqZ0wLeFtMTswoiU6pgx+69GBmdMtY0EA8jFvRg4cpFrJOVyClENxOIi90NTuzA9L57MXvobZg9/B7suO8DmL3n/Zi8422Iju5CJD6CRDxhZlO5+bfUAGAZLcoHmVgoHGA6fubLa2VODA5iaHjEWORPS4yZspq0npmdMzB78MGH2IDJGYBVSgIzNma2tg3M8oU89uzbg5GxUVy5uoCXjp7gvqKl5cKYK664InlVIEO7YmGUSBowOqqWehD1RpsY1cXYeALJgRCZjkRu6U6fU5esgRBBBSVQ40J17gnEsbjWxX/+syfxJ//uqzh5chmFYhMaB1vuRJCc2oOpnfsQIwMq1TzI5BsoFmReKhPImIfeGKxwNESFS4bhdViGYtoqMoimfPGFomQxA/BK+cr0afmSG4OABSCOGRgEWVIL32tgFkQwNkr8SvL6BELxYV4f5VEvYhpzxWsFYnWyMZkVFb+tyfrQ4DleQC1M+LYbOfexwdFm/pTZVQzM8d7UWpE5VBuKKC/YrxO8BCYaUoBuw9iYHFsq9Q7LOWDOHaKQcu6Ql+TG8hIWr14m+JGB8p5iiIrCoT6zEEGwlFpCavUisqlV5rdpYCmG1SVYeQlcITUu2CCplhUeikDGxoBNA8/nJjOi3PPlUegPhDBOliQnC7G0n67Y0+HStXFwn//C7+Guu48gk8khl8uiWlKfWdUCwJ46cYqNqjL2EcwGBgdw/tIlHD12AuVy2VLSI1W96N1zxRVXfj7lVTVWQ2GdqMhJPmywcbFQQiZVoHJ3zGwVKnWLH0jwUh+LTH9ynrCF+kmAJyeFRjuBp79/FU8+cQZLC2nkK3UUqMCrCFh0ipkdu6msgxiIEtQGYgaKss4pknulWEO9JNNenQrXR2ZG8KTS1VikAJEspG2/D4FoHKGBQQTicXgVAJj3dXrBBDJSbjI7dhHnNVHuFphJ4RdrMi16qNRZnrrmIquxPF5zdlAIJ4ser4HD3C6TFcguZ8F7yQ7JKVhGpc9ys8AOExNYAWHN7CzQ7BKsyLzaHQGWo2bVv6ZFM08r5qDGsCmdtifAvCgKxl4yowRz2LUxYpoYVLNVVwoFe1Dqz2syz8nhUT4bP3Lba9heOIvU/Alkl44je+lZrB77FtbPfB+VrQU08puoZDZZoaxLDSInAIrpacC0nFfkiu9jHRpwev0YHhnF/v377Xn+tKTPWp2VGj3AvgN34Au/93s4cPAgstmMzSBe4zumZ5/a3CCYnbShFvv270M8mcDZ8xctYn6V5bGKcR6zK6648nMqr6qxKtWKuUQrDl+DCm8rXcRmKm+u+KdOL3FZwZX5FDY2CyiVmxY+SQrZS7AQuAk4/H6ysYUiTh6dh78TwkCMTIdKtNUOIBgahI8KeZ1KenVxmYynYpNiCpwCctzg9c2mBu2SERFg5F4eCwUQVaglYzCaykTMzGvRKAREAplwLIZgPAEP2ZnYj0CRSdnAZLlHRMjMogQIhYPKZLdQLOWQz6WpLNdtcLUNfG62ra9M3n1iU2IHmt9LYUblfCL2JAjTIGgWyOpLMEUOBOItQsxfPORHnBTQo9haZIAGc8xDR4Oj23Iy0aLpJdSXFjZ3e0X5UL+RyuFjWor0USAIVYpZJCKaNJQA3WlianoK7330Udz70Nuxe/9BjE5OksmRlTIvzdwq2plFeOtpAhYZmDwX2XDwsQ7kXKI4l7q3TW9BphlkoyDEvJqplGVXeJ9du3YxDz89IHulCIWAu+++F7//+3+AnTt3I51JEcyyqFWKzGcdW+sbOH3qjHli7iUzC8cjOHn2PBn+GQNnvcUOPLriiis/j2L2sJsHRK+vzCdefObryUajNOQP+gcbjVa8VK4ntlP54HaqrMWX2qp40+mSR31aApxmgwpbfU5iY1T4W9tt/Nf/3w/wwouX4DGg86HSJCvxxhBODFKp18nytpEtlg10wmQY1LqIRwQSUvxesgbHRCe38iBBLkTGpRZ9i+CqLrmupjQJxKxVL7CSIg5w8ZM1yYRms03bifpPRsVrxbrE/BQuSs14mf8IOcZw1Fclr0cdl121TSCrlYvMV9MAKhxPmmmxSNDrsz4p/X5kjyDBK+DtWHQQRdnQxJrGCgnytqU+Pt1f51P5+mUj9UdRbvswMTOHud17jBFqzjF5HKbWVwhmWwbCAkuN93rwHe/AocOHCXoTmJqdwdjouA0VqBVzyG6sQAO6s+UKVtIZbGWLKJZr6BCwFHdR8RdjBHo/WbBAO8jGg/rdNN2Lxgaqr3F6egaHDt1h9fwzEd7H6TfzYHJqGmNjY7h04QK2tzeNLVosNOZf3o11Po+JyXEMDQ8jl81jfX2dz6xrswr4yMRV1fZYXHHFldtR9AXLuUHLjx/ZY2XhTOLEs99OVmuVIXKDQbKeeKFYT+SztWC52gkWiy1fvtDyZnM1TypVxdZGAVubeWQyFZSocESivvPkBXzr6UVEkjMYGBoCwgMID80iNjJDgGEu2ZKWQ4UifkQiCq5LOOtUMUDmpXBS0kgesgwpWik56jOyhwAiCkfFfzaVCa/yhQYs3FS3VmV6dZtsMxqO2oBfDfA1d3OuhU1iIpYWF3Oc0F24Xw4PiiqhyO+6RmGkBGTOQOWqTW8SJjsNxgadvJfz5hxCdLb+JJvkkko3SGASmxLwWP51UypW/TJlzS0DUwELAUuehfWOD2wDYPe+vRgdnzA9HCFL6vLe68uLyBeL5jqvOc1iyWGMT+8gA3YUv/KtiUBb5Syunj6GUj6LNbLnyxtZbOVrKFQbNkdZmfUcCAnEBhCNxy06vpifZqRWnMNKRUytYyy0TaZ23733sq6Dqp6fuqi8KksfhWZmZjE6Oorz584jk073wEx1LEsBnwfzNzM1ZaG4MpmMRTkX+I/xGoGz6lnipOmKK67cRqKP9ycHZEuXn0+U06eTZBVDlXJjsFFvxOvVVqLZ6QabrU6QjXc5B3oJBh455EkJNutdlEpNbGWKuHo1gxeOrqEbmsKeA/dgdHIG0WEqqLkDiAzJySIKbygOP1mCFE6AOqdGcIiHu4gFCWQapMyyhMPKnhgUzMwpthcJ+6GJKBWlvtagQg9ockwCIRlMtliAjywjHJTbfpjXaK4xZxCwiJnxGrIiIYtYlFSdIoHIQULR6KVIxQ7NA1P9SPWKMZwAzw0RpILxYZQ0OJogQypA5epMjyInE3OaEEgxfdUHYcZMXoIviKnq7kRNPSnHOUamT7+Nk9NA6D379iFOxuclQKp/rFrMYmNt1foLxUAFMAK+QskJlpza3qIiz6NcKWPx3Emszl/Edr6Khe08ma8K6IDlzI453pFZ4C4NfE7EYtZwUL41zk5AUVXfJ4FS7LdOsFBorvHxMbvuZyd6NmpoeDE7u8PCC509ewZ5grM5xKi++U9maDHm6ZkJAnMMKdbB5ta2DScwMBPV7QGjPQNXXHHldpE3DGT86m8SKs1cegXDYwM4sH8Og0kpeSpfgoifi1iN+lkUGqpiYaNqKJXbKNa6qJJaNOtBKqAUlQsVL7lJVSGTWlKio8YkBADjO3Zj//0P4cg7P4C7HnwX/NEYGU0byYSiTUgPSaHJS5IKTM4IvKxD5d+fIJO4wXxFbZHjhxSX9V1RCYZjAyhTkRtAhEIYonKLDgyiTYBQGiJ7MjvK7Cfg0WBqTZ+ilrxCaTlDCngOmZwToFjsh1ngH4GgvDlF49SXJ2cTY1cENN1b6VebBPQGwYxp6Kn02aAJjys9mTn1X9Uh86emnolF43aexsHJpKko8RqgbSqZYCsmJ5ZYyqbN5Lhw+QIuXziLiydfwvLVi8a+VrMV1DoaiB22qVMisaiNR9uxk8A0OcHnVXb6P1kulbPB+8jUqbFjHr8CDPsJnE1cvnzZye/PTFRBrBvmRfUlMHrk/e/HZz/32wTdqDGvciFnHp8K63X1ymWcP3sWiYE49u7bbexcbvnnL1wxkBPLVv1KnKaDK6648laWVwIZQSIRH0cuQ3Aq1DE+OoiZmSFMzSUxMRWn8lDLWFEi5P3WRYUgtp2qYnElg4WlDObn81hcKiFfFOhRMamVT9DL5QoocPFwn3iWzFoKVxRNJBBPJjE2MkQmpRmbPQiFyYCCfscEJv1NZaT+EQ1gpq6jwpNXnwcjgxGyOKlAwgb3SdePDI5TKYeRSuVQrTWp1CM2kV58aNDAyEyH1G1ifOJ98rBUNBI5jwQ07ktg1mqQkMlRg2Cqw/wn13wpUZkbBTgCAjl4kCwQDNXZ6DCANtsGmh5G0Tzk3GJKlcfkHSkPSPVHyf1dUT26vK/qx0yhfmdaE4Wt6jQV77HI8jp9eJrluUPgFMRK0QuIrU+rXER+c8XmeCu3eO9AGCGyLR8zpDpSWunttE1iWZHplUAgV3a54VuDRHSa6VncRR9ZI/OsgeOrq6sEPTV6flYiuHYWMXSJoo186MMfwa//xmdtmECWYFYSmLEhUWdZ5q9ewZULFzE8mMReMsgqGeWLx07i6tUFe1pqBOk5ueKKK299EabcZFr0xsgvEsvzZ5Ll/PYQgWMwHAnGR8fiiZm50WA8EQw2mw1fvdGktuxQ7TgKQ2pcur9UaiOVY6u/68PA0AhC8ThBqI1stmAhn2S8kyefBjMXM9u4cvGsTZsSJAMLeRtkNy34AwQ0sgplT8DjDfjhJcCNDMcwOjxERUYAEHYJwATFAjiCq/ZEB4axlcojRQUuE58i2yvkVDgaMZdz9c1pMLLA0f4bw2xheHgYu3fvMdNbpVxAg0xSrE3/pBSDzIOcNKq9iPa6bx8sDKy05v5Ol0yQgBhUvw7BRnnSdXIlb9brFmVDAYPl2MJL0CRLGx2fxMj4mCnxgBiZBgRvb6FWr1mDQSCu6dstMoiKqzrhfh/rsFMtoMpy5dsEzmDE8qnZufXP5hvjMY25KpcrBggRlk8zAoTCMi+q4RA0ZqkhBzJfylNT4Llv7z4MqW/zTRRNSb97zx4+6y7On79gdUes5cKysq403lBOHrNzs2Yi3dratMlWNdHoYHLgGiiqLlxxxZVbXqRJpTS1/Ph9ZFTGiZee+26yUUkPUVEMNhvdeKfdSYSo9aKRKHVlyEcl6I2EQ54AlY2iREhniC3pTzZXRoMMITao+bOiKBY1m3MWjZoGWTdMoSvc0/b6ClJUPs1ag0SwhbCvTqXaQZg0i6qapfEhFA0jPBDH5Mw4HnzwCJVaB1sbGXPW0MBixU/0EDy8XjIkMpEOld72doZKr4GanBf4T6YzOUVEIjEDN4VrkjlK1SbW5LCTFsbGRqm8k8iktmzGZAGVpl9R/5emGxFUCUQFcNzdAzFCC1FVAC0mILf6oFczPQvkyO56FaNxdwIIRStpk9lpjjZm2MJNjU2MW58QT7R0W6wnRblQ3576reRJGSAIKaqI8mwA22GZW2WyxzoypRq2S054Lb+BkzMLs1iNxMJScdH4sCiVfDwRtzBU8ggUWCiSh1iaM9lmFzWC2uzMNHbu3GnXiwX2QeFnJ9aEQIBl0PQvagRduXSReaxZOWzKHTYCSsUS37EApmcmWR4vNjdSZP9F1mcMAyynzJWuuOLKbSE/WSAL+MOJtcXF5NnTR4c6rdZgrliNb2+XEplsI1goNIMkNL6gL+ANh6MetehtoZINhaTwA0inSyjlGwSOAQwQzCr1JjJsKZsSp0KXiU4hsIqZrGPmopL1o4JEuEUFFLcoE/IKFAiGyKRig3Hcc+QQRggy50+fQ9k6/JlT/RHr4aKfcgrotMl65Kot5wUeUqgqzQ0WprKLRWM2JYuYSpVAR3DmVQQG6ug2z0+nUtjc3LAwSWI8prqpwIMBlo8Kv03Fqb5BmRSl2NV3pbpXn55McsyQmetCZAcBgaAxOp1NiCNQyotRoCIGGZRJ0xdEm8v45KRN4snTzCW/STZYzLFuxJCYV1PoBDKZK0V/nSAifAhtscsmNthwSOdLzFvTFL4YpsBZ8SI1geU1COK1UQK65ieTo4RPTJdphuXhybKIlRmQVSoEgRgOHjxwDQxV3p+19JmUyrBn714zd16+fJHvTI0NFw2OJ2NnOTVRp5j39OysioiNjS0UyyUkBxIGZkrJFVdcueVFCvUnBWStmM8fTATDvuTxF783lM9sDy6vF+IX5tOJtc1CcCNVCm5ul3xbqYo3k6965ODRYTJeQpGDC9yWKY1Kp0vlHR8YMGAqUtlUyHIUtLfTUeu/TuahoL9NKvg6hmMtTE+EESEDU5xGjUULhAMWyeGOQ/sxPjKMo88dxebyBs+nYuLNqK+5FkAIrLgtlsJFpjVNftloaQA2gaGhmIlkSkwzHo+bE4S8/RSCyoEagRlZE6/RAFyZCqX6VKtiVEFNx0JwcoDMiWgicNExnSfmJlFaMuWFAmQMloj11jiAxrQ11k3u4+of8/lYD4EwOmRk45PjBFpu8zwBmc3PxfpqqozcJ4eSYCRqaxVdwOtnWl6yMc0WnSmxPnmusVgqdoGbhh3oXgJtx4FCg7V9IIsmK2PjgIAeIFMViwmx8aExdOq/03VO46KFffv2WgDlNwPEbgYfseo9e/aikM9b/5jYqhxgxEAFwqVShWAWMSbZZt2sbxLMimWbYTrOsrriiiu3vLxhIHsVu4vf/g4MTmNwcMzmBBNfanDdDfptWpTtTAmLq5oQc8ui1i+tZrC2ncOCOXxsUbl0MTUZRSRUQiF1Gc3iMuK+MvztAjrVLPytCqIeshJPDcFuAePJDvbuGEKCLMFghQrXG/IiMRTDgTv3UTlN4syxE1i5vEBwJDBoBmoN6BITEysSiGlFpd5VfxLTHgh7qLwJTFT2imK/tZ3GpasLSJEFyiSly+SsYgpTFIdKUUpdnntS3FoEVBa3UCc7kMX/2u796p0ncRw/vDawW6Y/eyS2EnA7QCmPROdM7ddf/eaajFFzlMm82ZETiC5Q2jwmABLL1ZQrvlDIBnx72TCwGW+ZL7HODpPxBcRggwhS4ctJRn1HMqsJWK1PkGVV/1uYTFDss8Y6EUvUVDiK+xgke9M4PY2JEwtT3MOtLU2b8iaJqsdENeXU1vDICH79N34L73jHu+2Z5gtZAliB2zJdZ3Dm9Blsb29j564ZTIxPYHVtAy8ePY40n/mrybVbuOKKK7e1vAqQOaIpPiKJAZ5BxR7QZIsxa90OkSGNjMcwNpm0OcrEfFK5EpbXc1hayWJjK486gSoU8/F4GN5mHpXNSwg1tjEaqCHaySPmzWFmuIG9s8DsWAc7xmWW9KBYbpiLfjAexuTcNA4eOoiRZBKnXjyOy2fOk72J/Tl9RsIW4YWKIByTT5/oJZvj8LUaCPvkDegwI7GSOtmJzJua22ptcxOlsvrJmJbAkEDg9GUpzZ5647YNXjbgIqvRcbb+Tftx4S8zPyojAjuZucIEk5jMrAQQB1uVoDwZlR7T4vWsTrvWYyxWQwCARp3sSf1TBGH1ZcmcqOt1vuBM+wykuVZ5LVQWwUopqc9QLFGLAFDZ9fImGiMmk1zQryENPvgIhhqjF4HGx9Wo/HU/RfToWH+hxrhpfJ6Nh2P68gJcXlk25nOriJ7NxOQkfv2zv4WH3vY2NAhmirLSDzKsIQtnTp9GJpXGjh1TGB0bxvzyKl4gmGWzatQpEWfliiuuvHXkNYFMooNaNM6qUO5iZaOEta06VlbLWN0oWLT6EsGnSYZECkXlGySIOeY0mcTUR6OoGGg14SEz8ncbVPI1tMnKfChhbCSESDTEtOtIZYvwRYKYmJkw78GpkSkUNwt44bvP4vwLChpL0CEYdEk/1NckfWR8kkigf9anRdAw8OHxAAEvGnAYkliW+lQU2miAwLi1vUnQVHQOKvVOr09JAGaIJvgRF9INevfhIuZlY7kkAkce02BqmfIc050Yl+OOb2gimGJ6SsFSs10CMmaa54h06X4CWUWwyKa3LO5jMZdDqVg01mShvZh2RyZCgU6jhpYm5eSi4MNKVECoARHmoUjQaWnANoFcTIu5I1vTjYEoQSwRJVCxXhpU+pr3y/rTeJ3KL7AMR8jkxOxsGEIXS4tLKDIvkmsA/7OSXlVrw/nHLT1/rufmduK3f/sLuP+++y2qv+IyytNUE3OmUpsGZqrDXbt2Ynh4CFevXsXRY8ed6V+updt7Lq644sptL68JZKYYBUDiBlR06UwOm1sFsq86NjNsra+VsJ6qkuV0sLldQ7ZABUpFLccPh0dQTUj5mQYiX2J6Pn8HAwNhsr0wFakH62tZFIo1C3o7Mj5qg3aD3jBWL6/ixSefx7PfeQYXz2kKE2l9Z9CyeexZsh74ZParUyFRp2t8GpEGWkl5i6GFvFyolDWn2UAigf1792FsbNxc0asVDQymwqcycwDHeJej3phnMTANLtDNPMy72I6CFItZ6f4C6gZBQe7zAjXLkxY5cVCUkinLflp2qQZgO6GprO9MbK7TJlioUZAhwG7ZGK5UOmMMkreksKTa4L1kCmwpbFZVc7Y5ES7ksBEMEahZx46pU3lRfh3Taasp22Mb3nYTYbJBlaPOazWeTH2Ecu6QJ6fATNEx5LQj0Bcb3NzaQmp7W5mwtG8FUS5U1zt27cHnfvvzuOvue6x/TBHzK2ycaH66NPN89vQZc/rZu2cHkoODuCQwO37CznXFFVfeWvKaQCa1Lg9An8eJHK+5wcps0Wq+ML9f0dpjZF9t1KjI6wghT8a2laohl3emCjGTHIGlS8oggBBpiw4McImhQyVZKDW5N4Cp6WGMjcbRbXawcG4BLz3zEk4ePY35q0sEOTIPglWbACK2pYj5hg/6LeaXJ6PINNDOUSEXm/AK0Hi+YRrZSJhAJs81AWksljBGliXzazSo3Lmv3hCLIUAIUKgilU/5PwqkDIaovLWlQdICYjEqIZO65xr8w+JbudrMl4ZHaxE7FYgYlLP8qmBhAHdZ3tX/5PUr+LHKJJDpmIt5KBRl+n6rU4fhMj27v8NuFcW+Xqkhn807fVvaR6apOrZIXryp+tkUKcQioLA+iYW8uZcs0YMEQSpIgNL8agpDJSCTm72cbeRp2ao3Daij0bABmRx0CsUS5hcWrJ/tVhLVp2T33gP4nc9/HgcP3kGAKpkjSLU3y/TmxgZOnTzBZ1236B/RWBQXL13G0RMnbSyhnpAA0RVXXLn95RVAJqWlpV6vUEe2CAAhhCJB6kMqVip8EyoS9ckU82WksxnkCnkysjLZWtmATF6MZvejxlFLXiAgOKzW28jkyCQIAk6AXQIhr7t8Zh5njl7C6pUNA0qP34dwQpHs5TjBPJFNCCoMCXhvr0Ck0GAm2mSAfvhCQSpkAhvBzN8Ug3FMY4q2MTM9jcTgkEXW2N5OYW1tnfmRY0cQipKvmITKp2M6Y5650rbz234aMBjr6ik/sRr9tnm7eK1wRyGxyqqTat1molY+LQUnGV3JawWVZJGaZJN1KXOe7qM60tCAweQQhodHzBym/i2lYdcJnMgeNXyhRkZWIpsUE/SxQSFLZTIctClwzEyovGnpsSwPmkhG/BghE9a96gS4FutPfUpiZpqwU/1smvJF18jzz8NnI3YmD8blpVurn+xahfZk/4FD+K3f/ifYSYZWUkNLE3NqQDvf3431NZwmcOl57dm722Jynr9wEcePn7Ixc7cKy3TFFVd+PHkFkJ048SL+7N/9n/jaY180c4084dpUfqbYyaRCBBcxFE35YVa0toet+zqKbL0LcFo8z4EcAgqVrc7RaVKWpWIVjRqVKxVprVjG5vI2lq5uo0BW1Wl70ZL3oN9PthdEOORMoKn4jkQNB0iEM0qfbM7b4LEolW4yAAwwT1TWAqtWTf1Kft6dgEEAkCu5okOEqaAVQ1BlElMSCMkcp8jpCumkPEri8QGMj46znCFTgBJBmMCBhMUYkBiSRbxn/ixILfeJSdVVLnNIccBJg6UN/gSUyo9yxXMVSUNtApn0eBOL2q/6DDEf0VAIyXgcQb+AvuUwYupbZ6bpjg3s1mBoMSg1JnT9QCSMETIODdkWGGkQtfZrnoAB1uPEYMy8FatU3mxL2PNpkeE1+FvDDQSwcnqR16QGUstLUjEu5Rm5ubWJdDpt9XDrSP9pOXL3kXvw2c/9DuZmd6LM97CYz/GddOYyW1vTXGYnWYc+gtkeBPk+n71wAafOnGP93VpM0xVXXHlj8gogu3rxIp749jfwwjPfQrlUYOu9je1M0cBMCi4c1sBdqlQpYgEMr9E0/gq+K3AwlkLGY8Y2j5S4bkKGReYU0WSYBIR2nUq00qLi9JG9+FDn+fLCC8bCZFdkfgREeekpc34qIDmbKM6i7tmpMmVqY28sgA7JVKvasNBK3jDvz/O66hNSQ1tARYWX3lhCtZjB4OCweSqqPKYHxXao3AMEj367XJ5+0zNTNt3/5MSkhYUSlpn7PRW9yuGwOC/8IXkFciFQWN8SF5/uz8R0Omkh03XKb1MFGD8UE+xaHEm50stTUM4cYkdVsiMxKI2vE/jJUYaYx5vzWm6IHRXJOGQqE8A2qaRlJux6nDFuc8NRTA/FEGfaITY4YmEvJpNh7BhKIBEOoMrr82UCJpMUGyyVK6hVatZP1jaXf/WVkdHyXnLAUQVpdoLtVBaLS0tOQ+aWkP7TulE8ePDBt+Gzv/XbNjlpIV9AqQ9mjQpWlhZw/txpPk8/du/dZe/GiTNncPbceTZ02Big3Cqlc8UVV16/vALIpDAP33sYUxNj/CHXbqBQIgDwS9egWTEQKWT9k+JXNA/F99PAVLluRyIOk5E5ThE1qKnNa1AdVy0CmICmxcTqTS1twh0VeVdMoYGATGQEBGkVYzFEBQGBQFKI6SX765CJCEjkjNCiYu4W2aoudOGTSZEsRgpZYafMiMeL1Sq/cuUy1lfXjCkpQWNkPO5nWWzqFf7SuTLLaVCwGFc0nsTwyJjFJDTvRLIWJm6gJbZinpB+AhjrJERQipFF2QzV3Nb51u+me7FOubLyKOaigFEBegWSOiB2pVBbpXKZeVX/GFklQVPHg0w7yLyKqYVVL5RisYJcoYxMvmQTZ2YqZGYsVizoxZ7xJA7MjmLfxCD2jQ9gxyiBLRpAjc8iK+9SuzkMBPO5DMrlEuoyhRIQVWaNJ5NTieYiU/1q7FqlVsPC4qIB7K0jrwQzNaAeevhdFmRYDj0Cs2I2R7BWGWtYXJwnmJ0hwEewZ/cuY64nTp3GhctXrHHjpOjCmSuu3I7yCiAbGBkhexmEXLAVTqreaJsHnZiGAzCOUo3HI1QYI+YNGCEb8puy9fM3W/MEL0WcaFIx6zIp8kpFCpO/ZY4j22i2NTlm265TaCn1/cj5QJ52CgCrawRGJGumVAVeHaEpFw/zJtOY6IWX7KEjgKM273q5g8raY4yQF5LN+cj0amQxmcw2gZHX3ABiIXnoKT/KJJMuVypY3VhDlkqQOITYQBJDo2PwU/mRkDK/DQNBn1iZUiHQa61xWxqAbODDRWUw655socoJVz6WsT87tNSlzvcqRJXSIIiUS47zhRwvFIpJQCgTpGam1lxo8UgAIwMxDA3EkYhFEe4BZoYsTVO4tFiGCM8fJVOdTkYxFgsRZH0oM73tfBmlGlmrGhS8u0yJcviQgm80amZ+FQNutTQcwXGQUWgni9fIOlpaXLapVG5lUZ2qkfWO9zyCX/v0r2NwaNicP0q5HBq1CuoE5PkrV3DhwjkMsHy7d+/ke93AsZOncWV+nvUtrqoXwRVXXLnd5BVAds89D2JqbiemZvdYx39TDgm9YzbFCT92sY4o2YcASP1Q4XCIimPAFGCCwGK4A7ncewy8LOQRmvAHO0gMRm2qEecknsUloEHX8BtDU7eRNL+Z88Rq+FPu9AIQmRCNVFG5avJNL4HTEyM4eDWmS/0dPKjj+ifzJ9MW9tlFRD3uYYFl8gPCVPqarFNjsMSWNM9ZlayjWKrYTMRiI+FoHCNs3U9MT8PPMpvCp6IXIFBnmvRNiQIk8UAxOyf6vANYEpkP9avfn6b7q0Gg+dLUPyfUU3SKfD5n5r2qQIbMWMMUVBoN6tbko1H+GY75MRL1YyxOwBqOY5igJZNq0xNEzdw1WSKCZLXjx1a5hZVMCVmyOJuY0vR0lw2OoIWqqoitaDwZwUz3tZpjI2NoeBATZOQaVxaKRrGtGJRbW7r4lhUVTc9BJtn3vu9RfOJXfg1xvo+5XNbCo8mxpcblyuWLuHzpAkZYxp0Es1K1jJeOnyDrvJXMp6644srrkZ46vi6zs7N49MO/hA9+5DPYsWcPBuKasNI5JliRa3M2l6eCyCOVzprr+NTEBIZHhpFgKz4eCVo/kBwUNBNyrcqWPgEqFPLynASCkTAqBKRinWyPKCMTj5S/h+yJmGlMTfpEzMCE6UjBiJWZpx/ZhIAHPE+9YAEBWleu4/zdckyOXR8TUCIEDkXJMCWt4yytzI7EL6efislrn+4k4JBLfbFUsjiMAiUdUdiq+MCgMTOZFc0Nn6DAE6xeFPrJYj+qdsQwmZ4CFKv/jbe0/cqLgEwAF2D+1IelmIoGlop3KFBn4RWZolAsGlMVo/UGCWR+DTTncV3v6TD9DvPfQtDTRKhbR4LgpsHOajS0yAA9wRga3hDWi3WsZcnEyg3eUx6afqYgl38BrQ/xWIR5b5pyF5hpqhQxRlWb6js5mLBJORXySrMIrK6tGWO7lUXPQ1UuU+8HP/RhfPzjn7Bo/4V8FqWCZl9wxg9evHABV65cxRjf2Z0756zOXySYLS6vOgm54oort5VIQ75CNMXH8MQs7r73EA7fuwujwxFTxPLyk8LTgOKKzGDSekSaSqVqk2bK803OExq3pD4LC7dUo0Im44rGo9an1GhSmUeS6PhiKNUEZgQapiKQVHLiK2IrSll/pJw0yFf9WN2eovU0WvBzw9MmSyPrELBZZI22gg0TEKnsNf2KublbFh3PP8GNlyAnEAuQkQnEtFesUY4rAip56qk/SKaoSqWIYjFHcCszHWdKEYuXaOVj+kzbWvFMX6ZY/ievZB3IXGklMPsi18wrLxPIhQgiAh7FNhRwyIVek4wqvJXAOJ9V/EABUI1sgUxWZbb6UGbFqrhmfYp5GdCSzSlah1cL71GptbCWziFFFiJzWUT9mObKz/xaTrTJuiYg33XnnRgeGmTjpG7PTl6U8oTUPGjBoM9mYA4priPTuHLlig3cdsR5VjfKTT/fBGEdW+PDyYkGwf/CRz+OD//ix8xEWxAzK+b5XPnulku4QDBbXFjA5NgY5mbnkMrk8MJLx7Cyun4LlMUVV1x5PfKqQCbxeQMYJQu5+9BOHNo/Y+7gEk2rkhweNAZmM/dSYWps1ubmtuOmTQVpgXcJGBYxQr9DTrxGDYKuEnh8VPfxSIxsyWvjoaSBzS2dyCJzn3kSCggFXuok62nNPni0q2RgVOSKIt+oMz2yQGkfM0cSpBT9Q7lt9O4fYFrmjMLrBRgCEmNj/CuAqCrcE68RUAnEBYoaSiAglpdgTYPBS0UykyZPY8pMVzkypsg0BVvyrAwFeG8eEWT4CGbq65NYzTFvMmOKLAqMDBBZ++oz1H2TZEhDsTDCBJkyGUQ+myHzzRp7hZ+smIDXJfjJQKr7Kh+OidMZDlCp1ZEpV7GylcJWKkfm1emF6FLdWjPBnDoabfWDMS+850c/+jG8+12PGKuUe78cWuT4IK9SZS/Bxod5ZgbC2NzatogjjqixoTw4i7PHHsGbKMqBNYPsl/KVSAzgl37pV/Hohz/CugqgmC+gQjDWLN8lrs+fO4+VlRVMTI5jenoK25kUnn/pqAUb7oszfrBftje3hK644sqry2sCmZRkuexHMVfD3t3TiBAsujarcZMgFKbidpxBnGk/qBypICts7ZIWIcDWfDBEtU3wkCkwqEj2g5qRmIyBbC5fyHO/TF4yDlI9EDBkhrQI7GJLAgSjS45SUh+TAFLgYJ6JRm98Zjb0hp1IFN1qncd4XpBKmufLDFlnukpC9xGmqE8vwryFZPqUUhKT470EmjL7GWMSU+N+gbDUlgOJ3GY5NI2L0rWQVVT+TvYcxqSfYp7Kt7wDGzwvPpC0fjClpHqwNe+hfjuHzVK4DgpcCfbRIOuJ9azxYGWyh1w2ZdH6S5UaryP8B8PwkV1ZDEsxOoIbFO6LiebI3tZTBWySWSivAlWn3AIdmVfbTKeMQrmMIhn07M5duP9tD+P+hx6yoQMNAZmxsraZNm1etbAfiWQC41NTFnX/5OnzWFxZI2PTAGml6zyfG8HszZWX50D5GhgYwK/+2mfwyPsftd8yM5YFZrUqt3M4d/YsNjfWMTszhampSaxvbuLFo8eweS00l6XElFXGN7+ErrjiyivlNYHMT7ZVb4bwwgsXoEkqk2QLchVX9AQ5I2hiTAWplclP7uJEIgKVD7FkDMMTYTK2CCIxecmR3VEb7NkxgcmJBMGngWK1jGq9gjABTuAh7z9ToDwmc5iAyaYpofKQjnRCNYnpEWziBNSIz7zsfG21vwlolYaNT/NGue1zAuUqFojiWjhmR+Wt67ixG1AxUeqkLkEnFIkiOTBojErlE5PpWJQLDTbmeY6ONiVoYMS1xn/pt+NNqXM03KDF9AjewQhqzS5b9znr7/PLrGdp6HoNNxAQs9Y8Ym/MH/MmtigGpFIKv+UVKjOjZtSuFjJW5/lSFflaB5WWH9VOAC2CpspXISrmaw0UCOQVPg+VV9FO1BhwgIapdr1kli0CUJONjSZZdBF79h/A1PQsRsi6x0bHHWcVPUeBsLxVyd7ErDWFzr59uwlkIfzgxZfwt196HBcvXeE7ULPq6YOZI73KuoVEz2locBi/9qlfxzvf9W7rrxWAVcpZaN63ApnvuTOnkUptY8eOWUySna1vbOCFoyewTQaqN8wBMaVlK1dcceUWk9cEMh3yR+JYXs9jdXkd5j4u8yL/W4gjKml112gxIag0qGhbHQ/23jGNQ3dN4o47J8lKglTEFaTWszZfVyQcQJSAEiUoxcMeMgeZ2cSPCARke5onS31UUh8SAxBeZ64XBCOfQCzQNZOhmFqbClVA4h2I2hxmKlGLadcEcD2zpIBLi1zZAwJFKnaBgFdeg4EQgSPMfBCENKarUbNpQRq1mmGUsqGVs/Bv77exK4KuaTcyHu2sEihqBBZFKCmKIW2lUNMwASufenCUgnOuj0AkoDATJ1FMaSpxlVpmO43Jk0lUfWpiq6VSHRvpIta2ikjnayiVHQ/LXLFkS7lSN5AVKKpPTGPv5Kii+pPJVf1eXJFtsa58Aezdd9CCNQ+QNe6YmyN4q/6ZQy5yaLExgGijXEixQqvYv2snJoYH0Sa4vvjcD7A4v2BpX5cbt998EcD2F+VTZnKNMXvo7Q+bc4tmGaiW8+axmc2kceb0Sa6z2LVjF0ZGRrC0umpzmeV43g/9TFxxxZU3XX7oFyol7/eFDaAEBOYZKIVF4LCoGFT+4SAVZ0iOEwQHKu0rVzeRSA5i1+4J3PvALhy4c8L6Xi6eX8bGSh5BbxADPF+u5EGxJOsTI5Mj0xocjJsirmquLF4jmiIsslBX+imlrF6iMLnMQACdOJV1nMwjGUIjxqLIqYMXNNteAkrPA9IUMhU8FXvA4ioqnLA8BsMIkI0JNILkb5EALD9S3u1mna11AQMTUT4oAhh5WMqkKIAz935hEvMkpw1BkEJAyfPR4yNrJJhlcwWUy1WebPBkSTlxG7nBfT5z+CCzYpoyD6r3sEOQlQeiTcRJoOv4Q1YWmfM0X5mP+VPsfE3BojnDihUq5XLN+vQEQjY5KMuq/Ahn1B8n06kNduY+mRDndu3is7nflLxmip6ZmeV91ThoWxpiZuo3U1/gxsoiXnz2e7hw6iiWLp3ElTMv4Hvf+ipS2+uqESu/0rmVpQ9mE5Mz+Mxvfg5HjtyHqhyUyMzKpR6YkX2dPqno+HnzZBxMJrG0soyjx06Ys4/q7lYDa1dcccWRHwpk1H8GJtTJCJJFRQhAmgDTq+lR+Fuu9vFYyKZmGUzGkBwMYztVwMVzG0ivFchs6lSaYxgZl2dcF6V8Be1WHUEyqhAB0M9F81/5gz5eHzWgVEBhmX8sDiHBUsrYAITAIYUs7qK+MkR5IE5lz6UTFGsji+DuNjNbaZGRUREzGXNsUJ+RnEMsQgjT0tQnh+46bCZFGehiPi7Mg/r9eqSTrNMJ22S6S8pdCts2nUj4AiPBOiGc/wQb+idgEwAFCM5BM8lqTJrKYKDMMwQUhoAEJCWufSWyqQIXDUdQ35owxCpfAMRTmwQp9fHFwz4kIur3anNf21hfvlQjyMmBwwEtBRtW9ajMYqzKlUBJ+RdYqR7uv/8B7Nu3nzdxZGRszAY+y7xrZVN5maCG5jUJ6FvrKzh3/CjOHnse54//AJmNZTN/OsMmeolY6a/9uMXkOtju3LEbn/3t38Fdh4+YedTiMpZlJq/blDUnThxHnaxzz+45G05ydXEZx46dNE/SWx2wXXHl51V+CJB1UMqkexM4tjEQ8+Hgzgns2z2CYbKnqD9AEAsjzu0Y18lEFMODUYJdCMePLeD55+fxwrOXsLqSQZCAFwzLBZwKtU1WQYCKRQWAcYTDioihsU0CGzInmRp1nlgLFaPYnAYrE8e4T8yMsGHIQGXrbaElqsb8qY+sQ7CoEc1KTTEfni9QkIYnwwnKEYP/FKD3wIED+PgnPoGBwSF4Wi2EPC1jiAFe74SsIgiy3DYrs1Ln/Wxcm/LA+zpmN6fvTw4t2i9gc84RWPBOBIZAOIZwNMEzlYoDKs6W/ilt9Q12yOTaKBOUag3tU3oso+XDQ8AgW40GLHpKgHlUaWvMV77SQJYgVpajDfcpiHE0GkFU4aV6+rY/DY1CYCk9Rc/XVDbvec97kBhIOidRZEpLJgdsnJgBHsuhMjohxsQcA9zPl4VA5+MSjYSQiMfs2HVxSnY7yL59B/Fbv/MF7D94pw0lkWu+mFijUcXW5gZOnz5jE5sqlFUoGsbFK1dx8tQZG2YiUR254oort468JpAVixmcOfM8P2h9vIr356OyC2J0LIyRYYWhahPAfBgfj2MoScWW8CMeFUMLolRuYzNVw8ZGBSvLeWRzJXTIKHwBzcPlZytfUeqZbpMKlspS5kU/gUZxGqMR3mcgYkxP/h7yJhTAqfUvEYPRYlnnSt1TPpn5+K9K+lKoKVYhFY0YnMCQYBbwBhEQ9yLL0pCB9z/6Iew/dCfxzcdz1FvWtorwE4Sk+rUoioecWKSz+npLvzUEQGGtjPHwPP2TQjflZljHf0wskRikojxkU7IImPnfyS9BTsCjcWnCPc09ZrDI8hMxVGADIoGY2FOIICImySogIHlsDrU8mW6uTCbWbBqWBANBNjSiGFBUFd2Ly7WS8CZicwoFJja5b+9e3H3PPWYK7sv4+DjBbJjARSBTeXSvLkGL9HRoaIQAGnaOaaxaIITh8WnEk4O8kjdnOeyaW1qYz570QWj/gTvwm5/7Hezes89mky7lMqgVC8bMNtfXcerUaWtk7N6zG76QH+cvX7aI+TX1nfaftyuuuHJLyGsCWTa9gqtXzlF5q28FaFAJbqUrWF4qoVLXQN0m6gSkOIFhcjiO8eEgJkZCGB2JIqZ5xPixe3wBKuMAwYZsgApYQ6I0SJnamuyggwoVsuYfKxfqVCRVrgluAibmKkj2kUyEMDM1SOYW7elMwZVYApMwZcIVNbwNZo4PIRAfQ7Ull3+qcKKBTlNaYSpxmdvEOPYeOIh3aOwUj2qOL0uKi2MuVIIynTINlluLWJ3265CUl40j4xVyw1d6OleKTSDhHHcUnKbZHxtKoF2rEMSk7OXwQUTpygHDATEtipcod3x5UCoYseVBeWe+zSvS7ivPUKBabSJfLFufmPIrp45YxGHDCQK/gJgn2/lOqYzfGXgGQorQH8JDb387ZmfnlMVrovFWg2SnDgvmfQXW+sdnp0DI3HD6zZjRWHIY4eQQUtmSneuUVmuVUfe8teVGEDp892GC2ecwt3MXwazEd1ETc5bRYCNrdXUZZ06f5vvjNfBXHZ47fx7nz1+yQeNOOqqvfg244oorb5ZIz72qaEr9wagfgwQT9Y3NTg5gciJO8FEnecPc4+Whvr2ZQz5bRrPWMPAZFpuSM0ZXM0Ab1zBvRU3HIsOZxlhR/aMrhwguHQRRb5Jp1LqolwVuLaZXoWKpGIjYHGfGPBxVKUAydkNlRM7igFYoiL13PYjk+Bw0IIA6l9caNyKjccIzCXQUEuqd73kf5nbtdgLzEllN0SunUtTSS1RQ/M/r2wReTR3DnQ4+cNH4sl7/nZ3qKG7tU/r9PiYFAw6yftKba2S0clPvolCq2IDqfvpaNGDaYi0SoM2l39ie4zhjjIknqc+szAZDrlpDlnnW5J2iquFwkOAVMRCLhhUVhGxJeWW6cjjRvQSSAkhLp9Eimx7D2x5+mEw6bvm+UWRyDATY6OCzYtGRyxapzLeQypCl9Mql1yXIaztsoBwnY2n0GKHqz1ogt4H0QczWzPy99z6IT336NzA1NdMDMzKzaslM6qsrSzh39jRZvB97yMx05emz53Dx4iUbXO48fyc9V1xx5c0T6fFXSKtVx9rSRYyORrBn7xR27xrBQ/ftxrsfmsN9h0cwOxFAPAREAtbLgxIZWjpXx/pmFZtbFTIGBQnmR96Vf6DMceQ/VNSKDqJvv0bFKIVcbbY1yTPTICCx9d+VP15LAOmnMvEin69je7uIWk0mL2ZVbIb5Uxqm8P1+tMnwZvceQnJ0DhvbaQf4Og6Yaer+MJWzCtkg0Ozatw/vet8jUMglea111Xck9iJ3fDk3UPGLSeouUs4t5tEBrutOEFrkMah9AvP+PoGbTG+WOSrJ1PYm6lXHQaBcrSOdzSKTL6LOfPB2ssixXrqIqq8wHoHCWimSiNPSd5RjQ2OeqlVkFVmkrpmnBcZ+hCNiYmxgyEFFAG/lIGixvFVSt6KcGFi+KpWt+HSFQKiQV4eP3Icj99xvad8sYwS5YChKgG/gyvwKnn/+BF566QQ2N7atbgSOYH2Dz6laa+LYcR4/etxmDBCUqcy9bJv0y3Crieq3vzCX9gwffse78EmC2ej4uAUYlgOIwpOJmS0vzOPiuXPWL7hrzy57JsdPnsHFy5etXvQJ3aJFdcWVnxt5VSATCOTSKZtaROZARZEQ24pHfXjgyDTe8/A+rmcxMxnFYDKI5ACVKhmCTHz5vKJHyPQoE6KURW/hf/XzKEyUbtoV26FS1+BjRQhpt+S6TmCjbmiQTbVahECCmsdDxPSHzKWdWlw0hoyAjI8KSI4g4YEhHLr3nbi6soLV5WV13VE98R/zIs9BubhbmKxwGO/94AfNtChRtHmBkc4W3DYFRD3l5oSdUj0oXw7TEuNyAEvXOApRvyV9MBNjE6CIJcpRQvWmdEsEsnpbrEzziFFBmrWWd2AeNSlmIhrDQCSKoOyJTEfZEJQq34qyoR0aliBHmniIjYiAopOQj/I+6mN0nGO8VncCmZoYWatrEUFkBs6T3WpetXe+611kHlOW55t17/DQiPW1pbN5XL66zDy3UCT73trcRIXXi0l3CaKKsbm1vY31rTT+/It/h8e+9k27RkGfmaVr4gDFrS2OCdZ5v9/93kfwq7/2KSSTgygU8igVcmxMlVFng2Dh6lVcvnTJpizauXsO1XoNx0+cxJUrC3wfnEbaK2vUFVdc+VnJqwKZoofvv+NeaqMQ0pkiFhY3kckWRLBM2SYifuzdOYT7jsxg7+wwJgfDmB4OYfdEDDum4kgmgtcU+42tVUGYTdtCpaxwVEFincyWJBYIMCc+j1zeGwZsUpia0VmKWXOiaWCxwEDxBr1BjfyCLZ5AHOliDWfOnEFbA6l5TzErRZQPBUPGsMTG9uzbj3c98n4EFFGeomj3CqvFs40J6RrrC1ILW9UiQGI+xNpUFgMynSfA4287zvWNi7X0e2bBAEFB4xaMdRJYnEglHZuoUuBkvE/3ZHpy0JB3ooY0OHEixRjkZu9HVCbEMAHMFj9Y9XwGHXjJzuTMIvCQY4h0ssyJzmSlPsSTwwiGybCsDqsWyeO9jzxiZb9RBPqSxEDCyqgy7Nt7APsOHML0zLS52dsUOXJEYcMgXyRDJgubmtmJcjOAbz/5HJ5+5jmcOH0OTzz1LJ578SVsbG2bgpfcyupdWCvmqEXxLj/wgUfxy7/6KcTiCQJZAWWCWb1aMvf8K5cu4urlSxgaHLBxZhU2Eo4eO47FhUU+e6eUfRZ6bW1/XXHFlZ+2SLt69u3b5/vc5z4XpBIj/UGM64TH70teOfvMULOcG2x3m/HRsWRiaDAW9Hm7wXCg6/MHOrKpUB97EY0FEU8ECGDOov4aKVkBhfpb6lXFY2yaq7qcPORVKIUvsFFQWnWaa/yWn5TNR+UvFdgiFWxSsWrMmMZBCchq3KfwSxrzpPnIqmQd6UIN8wvLZA5bdk+lq0HFYjnxCItD8NHA7o/9yifx3vd/kOmJKQLPvXQMJ48ehb+et76yXKWBEvNIHHCYBf8I0OSwIlYlJa+xVWJkMqiqFS7nCbXmBWLSXZoXTKY/jY3TmDR5SRYs2DDLQWyMhTUhqZxhHBd5xYpUkF4imgGuYiIylWuLrpGzgXlucpf2OurRWeRybzCmnzynxsxr4HQsMYC7770f42Mj2N5Ys/r89d/8LH75V37NlLekt+La2RL4PvXkE+bwMDE5TbbbZh0GMTo8yHLx/ixPPJFEJBq3+egi8RHsv/s+1Er/f/b+A8rS7LjvBCN9vvTe2/LeV9tqj/aNRsM1LAlKFElpOCOKEjW7Z0Z79sysdnRmdKRzOKvdlbRyJEEDgiQMQZDwjQbQvryvykrv85l8+fKZ9Pv/xfdeVbYDuhvdjapGRdWX33vf+8z97o0b/4i4cePGLKJnnL/cby+88pINDFyxpKxOX0GhttaB8XomVz60AT7wRm/vRj9+RaCVTAYTocmej5VNW2Lht7W3+3jr9HTYM39UCPiqq6u9brMYdvW9r++3v0k36boieo8Eom+Ey2e0seRGnE19ijQ7Ce0Zz+C3lS9/+csr586dW3tTIFteWaoeuPRi7Wx4pCZUXlpRXRWqFEQUl5WsFPdurC5o76jODxUV5qF4L+CC0z+Sz5aXl7l11dpUJ20eMAiQARsEgY5QZWyLaEi3OvQbZ/k4Gt1e/wGGFQEVtklJSaG7EH05et0XVxz4uyQcjcVJ0ZS0ubl5t24YN0OwAy7VlRK4EsAEbPRs3Gyf/3u/bg3NgVttanrSvvl337LhwSuWv7Ig62/BJmLzeg8CNXCjFvikacsLss1jXawIJByYAS39k9yX1cUUAcbJ0OoFxPpcQJ5EXVss64XsIIy34HINlciyqghlEy5TF4t24NCt1t7R5eu7LZK3kpsi+XhRdo5QwaFAQmqjfrDmtBG677qEnksmEPIlYs3WS6i2tbX4HL3RkVEXuk88/rgsjSrV1ZzNs+aahDQBL1hri5lFd2kefel5GxsZ9KVOVlaItpTywfP1WN6zWgCJ5cKqA6lU0uesRSeHbGJs2MeTVheTlolHbeDyRVnDRbZt506/jpL7O9wABO90d/e4S5k1y9KqC6ZbFEqhAexwtzOFAzDDBT0TiQjM5gTyFVZdVXUNwABI/3STbtL7STdSb3sdUfh3F8h0z+qJ4XO1E4PnatSHK1ZW1ioXFhaLZT0VF5fmF5SH8vIb68vytFltZYlnWycHYyaDy27FLa2q8hKrqyu1luYGWVD5NheTUJCgkEknCywY90E+syYZ4zsEewRLtSCQeSeTBVDk2jCAWFIikJBg5C0TmRWLCnxw0eXlkyA3sPA4s6q8wsplNWAOMpZ2/0OP2H0PPebaNJOCf/KTH9kPn/mhzSfiHtAxFY3bUp5eUoIoSOCLEFI5ZB1iMC3KygEQqWaEGbLKM4UIINDWAThKixAMLDKS9grI9CzWMyNnYpkADMEPiFE/JWWV9o/++39ij3/kY9beiasqZZFIWEXWA3kAYKYdsMkHF4x6JlPkiCJk7NLHrfSOvDcKAcEmhOBXFOmcNOuRrdqk3m1+Pm1DgwP2zLPP2re+/S3727/9W/v2t79t3//+9+2ZZ35gz+r4cz9+zibGhz09FxF7ecsLvqpySqCHmy2jumI5m0wyYWtLaUvPz9nUyBWbmRiyhI4R5ZqYHrHMXNRi4Wlrb2u1w7fd4XUevMGNQwBVT/cGtXtaYHZZIJ1x0CpQR1CV+uKrrAbR3tHmChRL3KAg+ArpAjTaKuCTG1ag3KQbgd6oY/mxG5bvKP27C2QFBXnVM5MDtcNXTtZIIFakF5YqFxdWiuNzqeJIOFkQi6Tz55MpnbpktVXFssAqrbmxXFZHsQQ5CzySGYMM7qs2O5OUcJt3AYzgXcgE1hiWRTyZsfDckkXnGAdbFRAwNhQEUgBaRSUFtiBrpUDHSb+E2xCXXERWmDDTiktK1ZbBuBTBGsytqqqo9HE4nheqrLSPfeoztmHzNr2a2eTEuH39G1+z06dPeVj/nITSgtCqSdaaZJUEuepHQIqlA4DiUiQbPHPYdFC1JVtIZS8sLHELVBXgwIRVVChrBSGI67OQ4BS1x2JaGrzOYazLl6HRPVLpRbvz7nvt45/6rLUJxLbv2uVRjqdPHndLAHOPjP9YuwCXW6z6DnsSUk/kI5YtZcHN6eOLFF6fWYOsiNz/qiMmL8/MymKVFTExNS4wG/Yxnf6Bfl8o8/Lly3b+wnk7c+a0nTt/1so8U0uZQJEsKFTDki2pHclHmCSSb37WMqmELaTmBWSztpCUIrBMYI+UCJVkwUE7AHlAt7axyRoam2XhiiGuc/L6zW5QSWmJdff0SAlIeH25a9zBTMrE6rIvMlpeUW7NrW3uAo+EI1KMElZTU+NeCW7j7JK93026Se820ftz/OX4xYd1/HYDKlPvGMiQV29ChVZTxzpUFerM6rhxddbZjI1PJWxgaM7OXozZ8ZMz9vKxSTt6ctz6rkz6/JvWxpAd2N1mtxzsstq6Mhscitipc5M2E02qYlddkCN8iVBMSWav6v6F5dW2WlhqkfkFm55N24KEdWFxnpWWFfr8J9x6pUSGiNQ07mokYTFjNbgSPSUUwlMCtSyEaxPRz1PWPFqvqanFr4XGxkft3LmzNjMzbbOzcYvOJqyqploAlC/QTbnFxlgcYSC63KMCATbHMQ6Igr+BwIZZnGH0jzIAaJSHy0sEsmjpFaEiB1bm01He8qpqO3LPvVbf2OD36bvcZz/68U9kldF2ECEo+VnrS7YoEjE47GXw5+kdeQwAy++LlBlrTsexcOOpjACM3JZYkmTFlzXr89ZIdaXyaAP8sT59Lh5Rh2QXAcJUzqvTEMh8QvJk6kGWp0xYWxXY5wnk9Eq8tclSdxcl5aXullRXJ06ftX/zb/6Nz7m6EYkaJ6vJJ57+rN155B4pECueyiopAMdSI+Ew2T8i4RnrljJCZpTxqWk7duykRaMxXX1DCZCbdAMSIDUrhf70+Yv24svH7fzFy5ZOk1IwoBsMxH4uQrK+KZVV1VlZWZWlhTiJhARjgmzrazaXWrFYYsHC8QWbDC/a0GjSLlyJCbCm7OyFYRseGreVzKK0+IwNj83a8My8jQugUhmJBwl7l8AlIatt6bRtuw5b76Zt1tTSaJUSHPOy4NIZUiEJoIRTKxKiZQIjH2tRu2CJYAlVVpb70iuQN5j+E5GIRYQUwuWDwMeyY+IuxPyvoaFBi8XiLthn43EPpWbcjYUsCc4gsINIQyL/eKbfWvcL8jsGBHuw5WQVAEoWjmB9Mol2bVxH1GFIZWW8CEAMlVfYvQ8+bE9/+nO278Ahvw631H/5r/9ZQvGk8CNfx3Bp6mJ9XtHvWGYmkAnsMcoQgJjPf9PvnL8iBCGyE6YemYrY4PSc9U/O2ujkjKynpAMPS5ewPA4pltj4nPvOb4v67C5U6krv6moA4K1Hqir1PXh/Qv2DyEosYN630BLJtI2MT9n4TMwGtR8YHdezJ21yakr3Q3G68cgVFO1Z/uXTaq9bb7nNlZzZ2agUu7gtqc7morN27tQZHYtYV3en1coaG5uYsKPHT7qS9MskSG7S+08kJSdt2ne++4x98+/+zr7ytb/2nKCz8YTHFPwy0U8FslCoxkoqqiTQ9UWAsoo2LqWc4AeiD5F5GYFOZkGfVwpkZSHUCKZYsHNnx+zkiWGbnE7bbIIs7QuWZPxsVZaPri2vqlfHr5fdt+bh3AvpjFWXl1tRYYksCywuJkjnaZ8vq4qAikJpxVhaso5kObBIJFIW64fsFcxbK5dlV1RcLtlarGPuNbW0rJLh/n4/F6Camg7bkoQ+ILOQkfYioCMog+XvWU6mtLRMlhRjWURQMtYhi0XyiM2xhB3yWxvCzr/rC9k8GDMj8s0BSVUbuNgEYjpWWFRize1d9pFPfNq+8A9+U4Kv14H0D/7wD+yHz/zAy8H5fmNRcOeAwCw2DgKq+usfmEdWIpAD3omlZEFPojjn1CaMOc7OJdwtWyrL8M7b77THH3/cHnnkEXv44YftQx/6kG8PPKDt3vvt9ttvtW3btklBqLSl5QW35IKFQHlPnslTV/07YTmQj12KOSqrGqyopMqWrNhSi5RhVlZZyu66b5fVNbGgZ1SvJ8b5KZSry6v02u/vM2Wb2qmpucU+8enP2v6Dt8pqX7C5WMTHDZcW01KKwnb6zGmLy0Lr7e3yaQxDo6N2/NRZD0JaTzllwOkX+3o36YYiMYvzCxwUcBFDN0PjKIxTnrYOwZyWHO0fHpN1dtQGBweliNJbfzlYzaX9Gwd7WPVSJll7+fxPalZSkYpQeVGlQKQ4v2CtWNZJwfLSigyQwjxSQS0zFiZgWUivSLtXRa8VWzS2YH39EYvGF/WEAitay5d1ki+gybfMCuBUaavSapl4PTUdUWPMC7QASVlgJQVWVVHkYw8sQJmnYmYEZGSq4FtGwnJez5Iol9wvYETISgRijU1tntW9vKbKikMCRVlCJP+tqKq1247c5RrMj579sV04f14a86yET8yKiwqtIhQy8ip61GMh415mxYDjyopV19U5KBJV6JaQu/SYJ1ao8wm9D9xyuDmLipmArTIVADSBtYSRVlpaKmus0g7ecrvd9+BDVl1bKwt33v7wj/7I/uLLX7JYZMaDZQLXo8BTz8AKykVIMv6FlQdHeiZ+7RG0PmVBnyiDuwdVnmIWCS0t8cnNZK0nQIHUVP/zv/gX9iu/8iv20EMP+QaYsQFsjzz6qD4/YnfedcSam5qlbKCkLOudAbRlr8M17dnIMwiQBeBaYCGBWO+mnbahd7N1dHZZQ2uLBH+Tbd662bbv6RaHpSwcJbN/yMpVz4tLsuKnx33MCVcsRH2+ofXyRsfeJ6I865/OROnW9g6bmpywsbExCQn4BQWmQDy/aKl0yurrG4wlccioPzU97a7eevFPMMUkaLRX3fUX93o36YYh8Y1rsVd3TqRO+/4z35Nyv2w15SFbTsYtnZiVkjVjly+ctYaGOuvt6ZUYChTjG4TV9LLvbIzsTYBsRUCWX52aj9eefOW7NauL4YqKqvLKsvLi4obGiuLqurICWTf5S8srsgtUReqkmLKk71mQtZVMLgko0jYdTjrg0OEJha8gO3tRni0IlIpLKjw3IABBwAcBFeUVIXd3MUlap3rDCSIkOAttPrMoq2nZV3hOZRgPQvgFUXy4uKrrGq2K7BQhPUMWWZksSbRjlmOhfvYeOGgz4Yh982+/aVf6+qRJR/03Igory8ocNNLMVdPzGcsrKZQFqPe57Y47PdKSeWoQVhMuR4ALICPQA+uRoBOAEyDz9lDhEdRk4wBYSkvL7W5ZPixoSej7n335y/bHf/xHNj4y4lFx5SoDE9F5Z1bEJmQf0HKA4o7UsZ5FsAfjZ0TReZYUHfc8jQ4vgRUYsC3PZwpBvpWWldrTT3/Sdu7c6cEIbLUC09xWJ2FbVy8LubbOeno22MZNW6yto9PLMzk+YSkyvGTSxkra7Z3dnmKMcbhQeY1VVjeq3UjsXCOArraKijpramq3psYOlaBSVqGsZ7HT0qLKs5yUtTJop8+eUlvM2GQ4bIn5eFBaB3HVr5v/ojcEMfgcKxnl4Y1+f2+JemoS0I9LE56cFJipHgBhrHvcskySbmisV13WSVFJiGdm3D1bX1cjMCtWyYMye/nZa/tFvMdNuoEIgUD/dsVK//Qdnjl2/BX76l/+uaXmYraaitrAmRM2eP6kDV86ZZGZSdt36JBt3LpNCjDeIYLXcl3quuY3usS7CWRrDmQLC8na/ounamYmhitWFtYqS0oLiuvqQsV1tRUF0jLzJWjzgmg5CSki8vTRXXE+ZkOAyIIlsJzyWWq+wmoqSz1N1dLSmhWGqiyvqDQII9cxD63XveZlJpfopPIy5mIVSrAVe2AIAFO4JsGhZ7EC9GqezDfJPhoIy6PUV3vW288nPGS8pLTYQ9HjUYRlwiPKXpLJ/fzzL9i0tGVSVMEgOCvLZb1xLWNpuBv5zJwwXKgPPfKorIkl67/S70yRL/AkOrEIIJMQwxrCEgPICDXHKmKVaoQV78P424rKX9/QaI99+MNWUVlpf/WVr9gXv/hHNjo86GNYPK+qusozkWCJrQexYKyPzCFZEIORqW8xZ4nKiGsWEIMDqAvKg0XlK03726kMKt99AtGNmzborJ9OWBhVsmq7untcATlx8qhbzbMC/h0Cwn/wj37bhidmbGIqYiVqw3wpDTg2GQtLzc/ZAotUytLOpBbc5byyWiYAaLOaorTNRQatf3hEPLFgKSkR4ci0xWejHrqOhTw0NKR9VEqRFJZsQMrrSZXFXyrtF0CNTU2+jYwM2/TkpB/zZXa0ZcRTjDk2NTdabV2tLP6ELLNJt6axzJieAVF2Wsxb8hf0HjfpBiGxh/dt/6Ie7Qrfog0MXLCTx45L3mVsuP+yhceHbQ0lXAZBVV2p7btNymRHteSY+qinC9QddC947jomXvPdBLICdy0WlxTX1tTW1JSUlFesrRZUJmbTxXPxTPHSwmpBSUFhfnmoNI8oQcaUysuxPCR8JLiJKGRhQpZpWZJALasssva2aiuWYM9TRReX5kuYLflikksS+kWyWFjoPxaNelqomvJCqwCIWAdLQnxZoBgEUKz6HC3zcbCQC1qEg1sekuLLS2lf54wJu6GifGkrczY2PmapZMImRsfs7LkLNj454Tn0XO9H05HQD5WEdB8g0lT+Qt8AXLJksHYZwHL27Dk9Igi/xuriuYHrDzcp1liQ5cMZTkDOfDDmpDGGtyK0PnDooKy72+2v/uqv7A//4L8KGPt8ntaaQA7Lp6K60q0pxgcdiByMdB+eoZuyOSdq8zlN+sgacaS3ghCLKqYD3wrKBAcFulhklIH5bVGB+sWLl6xPFml/f78Dx4gswilZm7MxJvbGLD4X90m/w6PD9uJLz3mewSS5BxkD2rTJPvyxT9q5i312uW/AiphnkeW95cWMh+UvZ+bceluQQE+l5oKExkspK06qHRaTtqAy5RcV632YKlCkNiQyc8mmZmbswoULdv7cWZXtik3I4oEfsNBLZWUH0xn0Os4Hv5jOSBvw6ObmFoFzvQ0ODFp4JqwakNKitsalTDJqxiVbdE5NTbXFBNDT0zPON6xNh4JElamJnKdv0k366UTPJlMScQBk70FunrSZ6DM2Oj6u/l6uTWcsL0g2Fllav9d35Nm2W+NW3biqPtlkZSUNroA7iF3fLBcIk3cPyIIxMgFabW19a01X7+6Ktq5tldWNbcXLq0XFsXiqIJVYyEdG+fiQBBNgFpJALxewsTG2hbZAB68pL5WVJcHMeFVFgTU2lwvAlm02GrfEXNKT287PJaRwLMlyK7faykIrKxZQrBVKw5WWIWGOBCksLbSa+gYrrJB2W1rpAFBcHOIVdM6yLBoBjIQJc5rylhb1/KSFJZwX9RlrajrGSsApd8cBYjroFgwNzLpegAMTnMmaz5hZVOcfuedeq5E2fezoMbcUuA8pqPA9405lrKykOHAr+hibg0+Q+aOQqEp9ZzL0/kMH7NTpUwKxP5AA7JfAZ5maAKSKVW+VFbJQaRkHogDESIkVtC1EKQMuZM9io6Uqq14he1ybpCNgmxtHA8TYyA959twp+853v2vf1fad73zH99/73vd8+/73v2dHj75ix48dsxdfeN7OnDlpJ44ftZMnT1ommbK0T4Jewlyz6FzKV0yekaXhi34WAu48W7yn+mBMjbllvjCpwIxx0IX4pM1Oj1j/NG2hziWLGfDCOkUByGQW7cL5SwLUGd2H8bkFfZ5SPfV5yqsBAQbfsZjhtWBycmDdvJr8pYOP7wGRaYX6BX9aW9ustqbOBgYHgonseUsOVihV5LeEV1pamqyyqkoKRNzBrEhlbqivcwWMcr53Jb1JHxyCS7SJ6RbUxSbDc5ZZfsUqqo6pj0tJCkvJJIp2NW4VNZJjDWY926tt2+4mW0zV2eXza1bf0OxDF1dvd/0SHfjdBzK9dK2AqqawuLSiqq65sq17S3Fn7/biltbeguKy6vzMUl5eRlaVz/Va1o2YliYztrCATB8AjLCJQX2sDBdCquQNLRYqY5XoRdfoyX6BFVZcnGetTVXWUFsuEJNVJyGJe4yAD0AKDb6iKmSbd2yQ6dxhpRWNVlIuMCut8AAEIhIREiwSmZe3oufKGlxasbiACwsKsInNzfu5Ps8LUqNihyF0sKY8Uz4WoCyoZDpjkXjCbrvtdtu0abM999xzlk6n/Rw2SKe6S5HxMg9KkYAFnAhY4X5FmBsCJgAtHIvat7/1d7KCBjxKEgRzngLoKsp9jTCsr5xFxsRx3JO63PL0B/chnx25dLxE4AFwcxPu4y4HMbt+0n2EKQ6InIrVuOYAPheXtZVkza15WWCzErARC4dnbHxs1CLhsM3JemANrllZbnkCJtJOJVNJX2yyQPcqKC62yemwOs+MrC3V5VLGEvNzHrpPGVEAKA1lB9goM/kvlxcSFtY9B8cnbWZGzxQoURZcroxT9gnEzstaJlXXwsKyu6UBq+ISUpktWVhAMaYyDkgBYM7d2Oi4z1vjWeJVr2v2QU3wzqpb/84XbdmP7w4FN+P+rW1tVlFebldkQcbVvkATFhdtwZxAVkBobW/VOWUCu1nVddQDP3Az8n7eWLlyQl7Wd73AN+l6IpoXek0TOyvgR/HjwY+MiS9IFjG9hmGMmWjCphPLUpokXyVzKqurraq6zpqaq613Y5tt3bnJtuzYYi3NGywRbrALJ/Ns8Mqs+LRVilfLjcBW1M67D2TqmLXas6Z9hYRhpbTN4rLy6uKm1p6Cjg3b87s27MirrW1WJZdKqK0JONCmJQABNmmuJaVlVorbUJ2b+UmFxUwfK5bQlDCNpx34yEFYXVFidQKwCv22KjM5riLOaSsoZHkYxqIknAU2ZWVF1tvbpkasF5C1W3lto1VVVrvFxeB6R1u7tZMDT8CFUEaeLgpUECShohKBE8vSiBFAIBpVwgSBRP2RkZ6NyMa0LAkCVwhx7entsYMHD9nzzz3vIdZo02jejFJh7TDpuVBWRQBuWHgCHMpaUiQrVDCpQswn5+zc+XM2NUG03qLO45GBsEWgVVRUeIg8k25hXsbDKGNujExv78IZSAoMSYGfLFZctXzGAsVNlQ/aCDyXdA1rkNEJSK1FDsbAuluVoCXQBlcdApfna49FpXtUkBBYgrZMdV4tcKVsDlgCP97OxwP1G8BPXTBnamJyyqYFTpHorJSGOZuT9ZYSyDBBO5VZsubWZmtTuzBROqY2YtUB3G/zAtOpmSkbHx21oYEBAW3SgQ0AYMxsLi5LPbkgPkIRIJiGJXGYzyjrZmbS+vou2cVLF21UABePxT3YAiuZ9nCQcHLp8Ab0hgffAsEv+uuXB8Klo7PTQrK4B/r7vdzUqQesqAwE9dB8bRIkuEdjUh7IAIL3oo5kzDA2bcyd/cbcNru/SR9Mom3foH0J2EIBQr2l3xJSH4nNWVgKX1z9j8QNV/pHZSeUWqiy06KxeotMl6tTNlhJYb0VF9TLOKiw+dkimxlZtcFLKZscn1U/m7WOrjbbtHkLT9F2XTMXBXz3gUzbVSDT61fqMYReFa/l5Us5D+VX1zXltXVvtp5NO6yptdvqmtqtsbnbaurbrLy63rOwl1fVaKtyMEO4RSJqnHBSmrc0d4LHScyrBmT5kWgiY+PhlI1H0haeXbD51IKHopcIiBD0pUWFvsBhQgIunta7CkBJB4T7kvEU5n21NDdJCFfpGWF30+HWAwyJTiwpKpZViBWD+y+wnCAsKYIosMQQ0kGkYGBZIGbuuutuO3XqpLuHED64EyHcW8WMr2kfhLnqvrreVhYtRGz8MmN2CZ9zhGvMJxuL1o+NACRVnuOxyC0xwMzBUGVnA8CAMFfZKJV24E6lgJJFNZHZDqouvFklYMnm0ymBwLxHVBLRyXgdEXakVgqeGRyjPLwvz/XpE8uLPrZVKkFbU1PpgLCSSQnI4rKqWT9uxQpDIQFQ1Pr7B2QpzRpL5GQWVnxcbTYhKy+GlRe2GdxtqtPP/sqv2JMf/ag6YIGdOHnaBTarhauo4geBmixfnplb983XphPYo1AkU7L4BH4EgjAni6Af6pn2BixIMca4X1/fRbt0+YINDw/b9NSkQJEs9QUCmJALB2oo2HK0/vM7peAetF9nZ7e7SD1jfmLOm8LdrVIxEglZ8TqnTZYZSkJUgB+R9caUDMbMqA8ot39XinaTbjhC3uAtYpglHI2r/8QskV70aRyDgwNS2gbs8qU+CeCM1VZU2vjYnF0+O2DDl8dscihqU8OzNj0as/D4nMXCCfXHOfWrOZ+4v3PXbtu8jRR91z1zvWMg483yHnnkkeJvfvObFTqhUoKzSfs27bv0W6+2bm0tegSp48tlYkgNWCtalR6fL6lCA0BuMeACRBgxPiVNPjUf+G9TqVkjyWw8Ks19ZtpOHz9lp86ckVY/ZylZb4TspxaCZVpYIJLXcCBh+f6iPKsqK7X6qnKrLi+y+voKAZ9ZeJ40VxU+Zob1EJEAS8vyaaytsbrqKh9kxxVI7kX2WEIumHUtrisYhmU5yHxPmP2KBAnas8sT/fFxOQBNgvBf/qt/5Yl1n3/+JReQmPWATElJmcC6QiAd5FwEmpcWM8ZU7hJW+FxJWYEsKyy74YmwLWAU8WZBlfk1jMm1tLa6a3JRYIHFiEAPwCwANPImcskqQlz3I59hU7lAOWtJLa4SKhMEnxDYgjuOVan3HLrN7n7gEZVZv6tuA3AM7k1EJp8d7HSX4Jkqs7YK1XcsOmPj46OWnBYwRKdkGclaXM6zTbsPWnVLp1tQBIa8cvQVm1c75uu6grxVCXEslSBoZcOW7fb7/+7/Y/sOHLQzZ0/a/+1//p+kRU4HY5j8lUJAHSyqs6FUMN4aEGhd4MoPIM2ewB/AnknnJeUlvsglqwlUiS8ArPx85jKSnWRBikbI6uvqraWl1bo6e2TF9wg0iBqUHpar/HeZmEbyjb/+qodE4y6trKmxipp6la3SymTpbt2+1Xo2bPBxQML3WUng0P69tkFlg+g/lA195T0q4k26zog2h2h3gq2e+dFPLL2w6HMWC4tDPi1pZGjYIpNT6ptIl1WrKzPb0t1lEwKr4ZERm4tHbXVpQd1Wiqb6+FVlcCUjnlywsop6++9+95/ZLXfe5s+6Hkn1QEW4GNKGy4o5U1Ft5Hob0TasbUj1NKhTx7UPZ39bePrppxcAM7rMWwIyPaVVJwNiDmR6rAwg1F0qWL8E/38q+ViXtuPHjtr/8X/8b/bSCy+5Ji81W78GKajcRaaHBWM7kquYIBLArFPGKtVYCwWFAMaKGl2CU5pwjYCrXBou89Iks2W5EYRAOD+h0TLVpeks6zc33F1KUOwCd7vhyppPpixOdhEssixziW9Ulnx3gz38yKN+3ckTp90FQKg/futQSEK0TBahnsXvvBv5GktkjRWvMjaY9ikArBM2PBm1tMocWE56POfrWcwxIwoOYi4drsXXAZnO4yrgjNXaQgK/hgpci7R8gc0tCtQFZiwrU7SyYKGCFU8U/NRnPm+/+z/9L24tvHWibhftrIDnS3/6R3ZOQDU3M6mjK7Zr/y32kU/+ih2844isixIbHRu2/+v/+Hs23HfJSoVBxToLKAJ4krLwalo77P/5r/+t7T9wWFZb2l568QU7cfRln5A+MSGATCV99QG3CgkW4T2D6qGCvP69ObQH0AC6fCxq3Z/DWMRlssgBBaYvVFdVCNzU03WPjJQXLD5c21X6vbG+2bq6erR1Wm1tg1VI+Xnj8P53ThlZwl/7yl/aN7/xdfGSBFJNrQNaaYn4pKLKduzeaR3dHTYxPmXT4zOe0uqWwwetQ9Za7rV536t1cJM+2LSusb8hnvnLr37d+3hlWch5NK+wzDLqG3kSRi5qJRiL1hatbCll4YlRi8naZxx2dW1Jt2KvXsrAuJRCT2Kg++49eIv99j/9Z9YopY6+7Z3jOiPJQQrG9o6BDLnzllyLek6lqoBlj33pYz1VmBO0ArZIsCgklCsTFGgRfA8m8hGiXGiNza126ux5u3DxsodXcxzw4mzqmTBTnwCozYFNGv7qGmM/gBeBGORPDKL7cC8lASMJRbRixlRwp8ku8MbFOgQG1oRqPANix7MAOQRdqKzEXZDFgB+/cA8BiG4vYZnvCYZJiZWR5cCVPpeMcRtyQGYDDXyul4AIdx2WEimufBVnPYcJzvOZjLtPs1V2dc/4Sqk2xod83bOrAJa1nLSnwDAphHUWKiny7CcUMFRZbW1dvTYrMGZVbZL6ktAXq2zH7v126LY7BWRATGDVeQW/joIaCT4FEYG1snQJxyc8P5FIWkfnBvuHv/N7dsc9D3hgCnPTqJufyFKdHBu1ipJCB3CiRnlnlIeOnl67/+FHraGhyRWL7u5ed3Ps3L3Xtmzd5gPQpMQKJnEHT1fFoLd4/UM5HvDf1GEDqx+FCIt5xVObJeZk7c/OyYqMGyuZM8ZJ+7C4J25U1k6LRmakwQ7bxUsXPGgkMhP2DBwoDR7og/WXbZN3SjyzR++4kFm0wYErlmEtM6xoKR4AdWKOBUcrrEMWOO06E435vEnWzqtUndIEP2cRbtL1Tte6mn9MSoEm8vUHP3zWlqWMklB8bjZus9GI+m1IylapMwXyhaGTfInf1HzCxoYuWXwuJiVQfd0tMd1M9/UV7bXVq8/tP3ybPfaRJ23Dpk3SBV3U89jrmagS3oTtPRwjuwpkLu+FSqAT9YzoopKCzQ+61zI4xKn+1T/Lhsgv9DGRoy+/LNN4zsdecEnpj34PGs3P5ZrsfdyQwXUlweCNwgF9BwR5Nq4sH3MRMOI6xEMZkO6oc3QhdpgDpIMkwKBbIOCJtsPSIzlxWRljaqU+pgZoqDAOEAQwFOscLoJxyqQ1lUsII6BZ84yII/I1AoIEsBAmvrYskKZ0Aj6CL9ioqxxxLsIWoAHAXm2Jsal0NC2gqnOD+lj1laZDRYU+HtfVs9E+8qnPWbWAh/GjhoZ6T6W09+Bhe+DRJ6xrwyZVVdBUwQ3ejCipyOslADPccfX1jdbdu8keeOgxO3Q7oFiSO8XfhRG8lACBycAruDckoAl+2XPgFnvq05+xvQcOqTNSb9ybKM8SdbIG27Bho23fsdP27d1vW7dut46ONmtuafGpDsG6X7yz6kQAAKh5u+sf9/CVwPmg36h3lChcK7j0CE4B2GajjKsl3OJzMMGSw4JVHeMSHRkbsb4rl21wsN/GJsYsFolIqVoKJjerPT0I5lXVpefldl6Maz/CujkqlmLUKcuPqErmmQFmtAvjqCgrcwKusvJya21rkRBadSUJNy0rTBOU9OaUe8irCnWTrhNaxwL6Andcayf6CMzkR/QHHozF43bpyoAdO3HSTpw4bThratTXKiskU3QO/Ig7saKiWv0hzxYz87aSnJdMYohgySqrq6xIcoo1CZH6nFOofrEqxZ25th99+rP21Kc+Yz1ZEMtNG7nOiWp8b4FMp+mYg5gDmarFLTJACqKOcptT9kuuQf2riulNrKvaWtvs9JkzNjw06ALIReK6mg7EFufqOl3IGzogQc4ofL9271ykGgAAoAXgQ46/IKM9diE3y43qEUTipBvzLO4POLLcCm5K8gKSXorJ0VxHAt1mWRCEXAM8/uaF+QKswsDiEXMupeepGFlZZQ5kq4sSYi5oVevi1HmWWMiW2WtCH8vKylWb+c7caOnB2FVu03sjxP3s4Bpguzok0C1i3GvRtu/ZZ0//6j+wg4dvsd179tott91hd9x1ny8kunHrDhegfqWelXvy6yn4hb+8l++1Vcra6xUQ7tq7zzZu2eogBgWvoLIIcDZv3mIbNm70CdZkTMECDqnz/db/8E/s/ocefxXwrS8Az8GqY55Ve0eHbd223fbuO2C7du3xe+IGrK6pcmsJRcADYVRHXhOUMXcvbg4/ZEEN9zJBOgSzABy4GHGzzpMGbUEWu47T9h5lqj1BMZNTE86HAwMDDmyTkxPuKYAAwcAFmX0B/Q/aIveBdgyO+6ZjISk5BIDEE3M+ZzAYn5XFpvoKFltNeE5QFh9l5YHJ6RnxasZqq2tcQfrpxENu0vVM8EMgsYLPvukzHqMpKS6nzp2zl06csFNnL9jUVMQWl+Eh9WfxwHwsavPRGQtPj1tiNipgq7AS8V8yHrH5+IwtpuLunv7Y05/2AI5IZEayZcGDsVaSMdNNfGL0Q09+zDapTzlv8vTg//VOVNp7DWQ5iywAMm1XXYtvlXKNCyH8GR964fnnPX0Uk3a5XW5DPiFEoOBzcFx/9D0rPK7dLvie3bNJ2fWIOg/3llAixdUiQkz/3JWpe3NFcE/dSP+DsSj9057nFZfI8lEZyxmXEyBUSWtmIUwSw+ICYImWfLcYVn18ZDmdVKUU+ERfFpNcWVB9S6iikRPaP5ei7qGg4JyLa5FSOZBlt8CtqGO6r7+rNn31eijKX7MaWY0e6KED+287Ync98LCDZ3NzEOreJMumXJrdtfoLnpero7dDuNwQ5LzD6ykIViGn5YnjJ+zSxYuyQDJWXVtnT3z0E9bQ0u5ldjXhZzwby5ZIPvI9sqDl9h07tO2ynTt3W09vr9XV1vo7ol2uqnFRVnz8cP19eU0eKNRGEfBBb/EAE9exonH5sRL3ghQKEv2SMQZr3BWWYlZUSFuEIJfJUbvS3+erQ09OT7pLECFEfTI2iKuTpzrr6E/OcnYXqP5TjHJZXe0d7Z7aa2R4WO0vTVnXA6A8N+FWWJWPj8KfU5OTDp71dbVeD68najF47k26/sj5AaXVWz/gixxvEmw2Ojpmx0+espcFYBf6+i0anVO/pk+teiaceHjKYhNjFpkYsRnx39zsjCXnY54pCRmTSc7qvHndfdUefewxu+3OIz4fcWBowIPWVhfTtpSIWrHkA9mSdh26zXo3bXkVv9wAvEPlXf9Axum5DWptabVLly7aZW25UPirIJWl137Xl+yHgHL3e62wzpOV4+dKqDGHirErxrmICiKow0PscQlKuLiXFKDkFtxHl2EFYoXBmJ62SsKcABMCQ7CaQiWlVsa8Nwm/ZQk5ouWWtJEcmEhGBB5AhoUCKGIVMp0AcMq9Ai4sJlRTltyYGO/hgpHP2rxtOea7VSuVJVYtIKMBCqUM3H7vh2znvkPBef43e3PeL1cX/mLss7+9RXpd3a8j/bTu/nleJ9RRZ1e33XHkXjtwy21WVl7h9Zc9Kdi/Ab3+GYFrk8ntZNDAQmNsbY8sw02bN/sETwIpGJNibhnzCKkznhG8P/wg9cDrEkAj0wigJvBakuWs85mQj6VE6D9jnwAeoEwEJK5QXJqpZNJzJTLhmZRizFlDA+Y47loiKJkSEJ2ds+MnTtuly1esRNeXy6pCWSJnZWdXl4VnZiTIhlVHZP9g6kC+8wvjurUSRiggKADMyUPhAcyYa7aesrWYa92bdB1RTvZAAS8HilQ0Frc+gdYrx07a0ROnbHBk1OLJtJQnyR3xa2Y+bnHxV2RyyKKTgxadGrE5KVJp8QWrT5DsAc/QiqwslgzCO4F35JHHnpDVX+58f6W/3xLJeSt1r9CSNvG1FL3dh263zVuwyLxU/LkReIeKvP6B7LWE4CPQ4YUXX7C5ubiMF8ofMAPab86vy/fchgTNPfbqsdd8hoLFH9GQ9BuOUH1A2OFTzkgjdivNI+YCkNBJAahxorYcb7IjfhK3JxFBwWTeuCXicZuTtp2Zn5VAw/1Y4IIRVyFLtmBtLmeSAZDxbN0Q1+KS3jFXTg8UyScVFxYZY2S5DQHMs/V0gRc7d43qQ5msQFyLZstWJkF5z8OPu+Z1jYJ7r68LKPj+6mM/i157j2v0aoBjPKm9s8M7Ga7Ng4dvtSpZVu4q1vbm93lrxP2xxurr6z1gZIestT27d/v6ab29G6yhscndlMsCNYBgWZXHmClPpQzUP+5GgAQrjQAhMs0gCBjbI2AEay2dYmMqwKoDaVFJoQeiMH0BEIxKyIyODFp//6CNjs/YyPikNOIRn8rB1IzvfO97AqhlB6/K8sBFWFVdIyu5TRbXlE1MjIrHmWYQ5AglJyPaOmDWJCufCFoWI10WqDLHjKkjOcrV4M9XkzfpvSD4O7eRDILFck+fPevjX6fOXbDJmYhPLfJQaPFfKh6z2SlZX2PDFpsatvjMhMXC05ZMS/FVC5OLlEWCyyqrrbQkJKWt2jZv22q33XGX3fehh6ylvd2fxVSdc2fPibfGpUCV+fhzJp1w79Ceg7fZ5h27/Lwc19wAvIO4vfGADGpsbLBxmdQsTohWzB1zIJIbE+MYj7qq+fyUx3q0m18WgFf2FqLgGh31+wCauIuIcEtnFtxKI+IR15W/lrbgWgCV+6LtU7bstdLo0aLzxZhYVflk8tfx0rKyIIdgkYBsYV6af0q30pUqFyHpgGeu2jzn3hpLtjAelnMrYpUFm39GIOfeV7vKUIlVlQr8dG5DU5s99pFPWH0T4fuB45b3y569jjjy+qPvnF5/LwRzRUWlj/1QH95eOu5Pzn34uSkI+gC0sHY6Orps69ZtPq62e/ce27Z9h1twZPdAjWHMEesL1yLKCJb3VXer6tYtM/EAFjWuRgRAhrFV7ZkWwme0W/gSvkLxYNWD9NKajU/HbEga9oSECEIIzcOTTev+zHHD7ZObOF9bV69ytdrE2Lh4fUJttxoElKj9eQbz6FgdoUF9ATc7c81WZDkSuJO7B/RutuBNeneJCNgRte8rx4/bUdzsVwaClZrV1kTarkhhSsRmLDoxIutryCIAWHjSV39IS4kKVdbYpq07bcOWbVZaXuFrFjY2NduOnbvswYcfsbvv+5DPx0RpgxHo5QDZ8aMvW/+l8+5qZ6x9bSFt6fl52773gG3buSfL77pAfTAnRq5jQlLcmECGC45w7uNiAPL9cUNuu37L0dVjwZfs5+w/HQQIWGgOLTqwBgIQcvI9Z0oY8hO/6zMgghafAdRkpfnYie7j1zmoyUrDKALAdCxIyKsPup77MG8N4VZYUuH2X2VlhbvUWAFgaSFpi4yb+flidt076cvEZIWpDmIlBswegFhu43kO3Fil2XPhydqyEqsUkGFhtPdutsc++kmBZ3n2DM7URtkhvr5P5GXNUvDYoE3887tWjuBGwZOC92UMj8jPRnXwDRs2yVrbaQf2H/S11xgvZFwTFyBAxJQAAMKvp3DZOnaLGEtN24IEARYaGUewzrDAfVwNi01tl9Y9rLDUo8zSnJuct4lhCS1Za4xnYHFNTIxbIjEn4ZJxhQNgbWputpbWdhsdHbFpaeAIN5bXYNwsJasM/uMdWP5lToJoeiasc9ZkhQoQBZC87w0SefaBI/jlarXD59lGgG9Yhb3vyhV7+ZWjduz4SRsenfCMHAxboCiRpGFeik5kfFCbLLBp/S5AS8zFXfFFCWWu16NPPmUf++Sn7K577rU9+/bb3r377bZb77A7jtxlW7Ztl1VW48oiFDyd6OlFO3H0JRu8clEyjKhd8ebSgqeU69m8Q2B2UNcQqIRk0lXXP+9Q1TcmkEG4jMjyceb0GXe18D6BnGGfbTbtc5t/50/2d2CBhmxsbbHt0spx0aBlSxJw1lXiXMSfCzIJEOdJ/dOLOFMidIJciwuWEugsCGA4B9eW/rp7z8eveC73YJ8vTb2IOUsITFJmlfr8MpiOhMkIOg/jF3ghBMnmz1O5A89zIZoFsRx45T6rwH6uR23qc7FQs74iZCHt+X3L7v12/8NPuKXA/YIQe78k2N5HyrUL5J/fw+cHr/f6B/Bct9YEXh0dnQKzXXZAWuwu7bt7et19R3g8vMK4GIIEXvB6z15P+zJey5QQBAWJk1mjDmsN3lxZ4cniBz0+Fp21WCRsrH9HirTJsRGLRCIOYjMCtoGByzY0OGjj4xPuOm/U84nWnZqa8JyLpAwDiOEveJZgDyJjSVk2J8ssrHNo0kZZZoyr8cw3eu+b9B6TeOIqf2sPv7BIL8tCvfjSUTt59qynbWPaj0fYyjoi4hCX4ezksINYTJ/JwoFiRF9u7eyx2++61z780U9o+7gdOHTYrS3GhVm8tb29w5Ufpmow5HFVHDgFH3CRnz553EaGh/RNJ6xJ/jMNRXza2t5tuw/d4lmIALKAea573qEb3phABlMwVsby+BfOn7PhoWEduwZAr33Cqx7pn2lAk/a7bL/yhV+zT33q09KOXnGNxwFH5+S2q5ew98/rj2d/EAEkHhyCBi5NfEEmvLumsPD8BM6h7FjzAjIJooqqGisjZ2Jxkaw0gkd0rpgqk1AbSGBhhOEnJ11VIDgD0PJwEr5nt/Xk5cMdlvXNlQqw6isFknzXDQ/dcbcdvP2IzvOz/Z2CP78YWl+fv2iiHDlrjflp26TV7pemu2v3Ltu6Zau1d3ZZZUW5j0f5RHqBlydszrpy3WrXH4752JvO4Tx+A1w8gYLak+WH+I0ciywsirsZi72yptpqamsEgvM2NjZg/QNXfJ01eAqBNzUxKR6TUiPhA0gRwcrEfsrTovKSSJr5bgjMwny1ex1glqvb66OOf1kox9OMaY6OTbjl9eLLr9i5i0xKnld75/m2KAt9Ljpt8alRi04Mahuy2Rl9j7N80ZIVlVbYhq3bpXw+Zk99/JP28GMfth27dluFwCtQln8arQPTLAVAdsKGBWQo4+7nkWBaUTmq65pcNjC27JT1Al3nhKC7MYEsdwsm36JNn1TDxOOUOyB+z236pu3VDcqbAzq1sur+8e/8jnV1d9tXvvJVD8gAkNZTDii4ns/r7wPlvrNn43rclRlcBBJQCLWiEllEpeU6iTRJuh8gpWsqqqusqqZONVOg7/kCNx3VbxkJuDVdj1DEhUlggGQlTwlclFnKle1VYObl0L2yQFZeUmS1FaUObIVFJXafrLFgQNdP9nIEf24StL6N2TPlo66uwTZs3GS7JEDYCBrp6dng43u47qh+XEJYRyhCuoPfhxbw++kTruA1tX+dNGh+SadYsy1Y1obxNHgDK5kVDFDKfF5hSZm7ECOxGbU/a7uteZQrILgmVMwvCMbXmBwNmLa1Nrs2HYvNeaJhwA43Y26M7ya9F5Tre9c6Efwwn0xYvyzr52V9HT1x0vr6By0pBZcVJEhLx7qHs5FpWV+j2mSVTwzbbHjS5tX3UXiqa+ttx9599vhHPmYf+dgn7Z77HrDu3g1WWhpypx/PyLLpm1KOj9cTitTpUwDZoF+PBJBUcSALlVfZ4SP3+Hh98FZZ+XB9E0W9MYFsPbW1tqvTymQ/e8Y7+LXbB9aKN5YfyjYNOx0glJq5U5/89Kes70qf/eCZZzz782uBLHe/Nys2x9lyYBJMsg7ceEyuRYDVCDDrGputsrrWSsrIfB8Eh5SIKSuqa9xtAJABXABOCkDVu6AuEU3HOmfBBG2yJl7rOm9EQXm8on1jmZuasmKVR8JRjPqRT37amts6cmcHjPrGr/ZLSa9t5wCWgmO4fgkYaW/vNCZjEyyy/+BBgVqvB2cQfUq7Y0Gh+ebcvbgciXxtaGq1evhA2jST35eWZWmlU2rmVb83Fjn8g4U2K619fj7tz8cNXVhc6GMerMZAkADjstwbkKLIKQlGgK69vU3KXalFwjFfVYCQfPIz3gSzd4+o91fzSfCZQIpIJGaXLl+251982Y6ePG3jTI8QLxQTyKU+nSD6UIAVFXDFJocsNj1qMQEaY6p5RaXWKqv/4K232+NP4T78hB2+9Q73DuCBglx8wZOSEzm+fDuE9X7m5EkbGhqE2SUjxBdMO5Eixh1vv+cBn9MZ0Dt5wvtOVMmNDWS8ARpoU1OTXb50yUZGR6TRkroq6LQ8CqbLffZHs+eADuNGQgC9+OKLvr5VRsyUO3895YRA7h7rN2g9Y/tx9vzTZ+5WU1frz0GbqqiqtLr6Ru2rrThUbkVlZdnz9Qyu1Q6LjKUUACI0fNxHzD3yfJCyACCEZO6Z64lrAEQ0fMpdV15ilSUA4JrVNrbaxz7zBStzS0Incy4lfIP73KSAqKE3IniHgKMmWVgsorpn717bt++Abdy0ycfacBHi+vGxtcWMFJgq6+jaoDav8OMIIlyTrDxAmjIy1WCR42L2ACRtAF06mZbwSziosXZffn6R9mQfSckKkyUnBSXgz1XP/sFq06yvV1iYb2EpeHOzc1YWCllNdfUb8stNemd0rS7zPMhnbHzCTp89by+9cszOnDtvYQEaU2JIrUf7zmF9TY87gEWwwqbGLR4lwwZZbaps0/addtf9D8oC+7g9+sSTtlNKEhP94bOrRFfVHx4d8OXbb09c3mdOn7bhwX5eInsvyZIVxnaX7I577s9GNHPvdwaW7zMhyW58iwyJ3NDY6IPdF2Cg8HQWjLKN5I2VAzQ+B41DfrzF5UW7ePGiDQ0O+eA7EWi54uWuCz777mdS7jlgjS96J/nCU5kwWx4SeHBcx3DxhcoqrbSswl1X4ng/kdBqgGghNW9LJI/VQaw11thiHhtrpeUsMhiaV/IyBgf8vXArOphpz2rTdRWlVl6E82DNejfvsAefeMqjPp04L7u/SW+PcsoLbYALj7Xvamtr3TrbtXu37d6zx7Zv326bBXLl5ZUe1FNWLU1Xgs2ncCSTlpiN2MzkuI+VlRQX+dLyQfBQMFGenI+kMVuVQMQllEynPajIeUxbkKeSifrkIgXM8m0uMe9z2Dq6OhzgIuGoxQWEgBnRsW/fMoO5cvRLzCfZPgbR7gT4UNf9A0N2/ASTl09a35VBm1O7QtQy1vZseMoiU2MWI/pQABaLTEq5iBmrsVcLMHYeOGwPPfqEPf7kx+ze++73xSyx7FFGncd0n8BjI8r9ge+0zxbnbRFeorNnTnlaNd7DvUB6Tr6ADCv/ljvvtRYpYtC1V34nT3rfiGLe2EBGc/pet+zu7vF5NmfOnPGgDY7ltmuU+6w9VotQgYH3hUzaBYhbMvz6mmsQVrlDMBfEOes/5/b+OXd+9hyWbamRkCsirJXjOsbxq7Ckzy5f9Bs7XBAZaeqepFgHyf/I2msexu+gxzX8xPPcY67rcEupinUDoqAKpLmXqD7qq0qN3Lek3zosJj18592BG8sLyN21Dz7epLdB19rcd1eJ49Qv42eE8jNPrbq61sanw7aqNoFHiWzEfRyeGLOpiVHnBVyWuAHVdAKvVfFjMBeNcwnwYOFQQA1LDSrSfRhPC4JNAkWIrCXci2heklV3tHXYqsozMxPxaEmiI8mCTnvjyXgtqAX8HAB0QHxfTx9wRnnN67riSX2s6yPMLwxHonb+4iV78ZWjdurMORuRNUb/RHFlNYs0CahnJiw8Hox9xQRkc7GwR5WKOaxdsuqWO+7yyMPHHv+I3XLrnZ6PNadg0g40QeCl4YiXIKCrH1718S0TPAWQDQ0O+Hfamvvkic8WZVnuu+V26+rdmOUBfnsnT3lfiVa7sYEM4nYwGyZ474YNlhQAXLhwzscZci5GiE4bPFpbtvEgrCCOc5f15Mykf/i3cQFxzvqOv/41/HptAQMG987tddDHwty1GCoVH7PmGQP7gesv91xut+bfdUSadjIhMJYw43rSZFlhsVXV1OpepUGZg7sLCoNxGI74AKDAmPkopLQpK8632vJSD/xg8dEnPv60bdmxU88KIimDO4iufrhJ7zYxRnrmcr8Njk969gWE41I6afHwjBUWrNnBAwc8hBrXL9GpRNI6oNCcsJsuALAQQOReZCI0ig7TL5igzdxA3Itcgxsa3pCyb3OywkpDJe5mxGILR8J25coVO3XqhI0OD9pMZMYjHAFMvALw4rU+sp74njv22t8+WBT0xPVvG/Rn6paVmIk+PE34/NGjdvbSBYvMzvoyUYxtkg5qPhq2KKsiSDnBfRidnhCARaQoZ6woVG4bt+2we+5/yD7yiU/agw8/Kqt9n9WoT693H3rTexto84Lkevqr6Y2OvRVC6Tl79rQnps5lHfCFbcVbzIfcvGufbd6OjHjj516HxEvc6EAW3MqFv/6ROLW3t9fC09N2pe+KgxCP8ywZV0nXOLNkv4pyRVp/FsSSGR0dHdazUQDpucwW/VmvfYWf9T1f4MW8NyY9w7SAGPuc4ABYnKkEPlyaLwGViEXdbeS30u/FZRVWWVsn4YSbMuSh1qyLViCAC6LXvGQ83D8DVQR6VJXJ+tLnktJy++inf8WaWoNAj6slfHVRb9K7RDmlhszlz/7kBUuQL0/tBPDgcorNTNmB/fvtH/7WP7IDBxlb2+yrUzMRekV85wmrBViMscGXQSAI9xVoYZmJt0lqzGekH3ySAzN4i5RZRDMylaC1VUAp/mK+I+NsrLM2OjrkyWMZ9GfNtaisDPoLz4AfsSpfzRy/BIzifTBoN16XunT34eCgHT9xyo6dPmOXBACJRErtqPN0yWJq3uIzkxaT9UUGjrjAazYyZXGBHMpJbWOL7d53yD706BP24adwHz7gyxGRoDsnJ3K8AmV37xmRzOHC2TM20N8XyDs90AWzlPXlxYy1dPbY7v2HnYdUrPe8PO8C8Ro3OpBdI4Q4Fc+S3z09PRaekQba3+8aCI/0RoNh/OQc01wrSu5z7ggum/qmJvun/+yf2YMPPiQr76K7Zvwhr6Gr12q//p6Qny3BQAYG3Ec+huVC6ZoGHFiOnMln3UMAlojPSqAtclMLluqv8Dll87LUigRUNVWVbuGxiF6ptD0+l5YGa5qxDAvTh6rLiq2CQA8xaVNruz360U+6VXeT3nvK8cGJEyfsR88+azFp68wZW5WwWF5c8PDrRx5+2A4KxJqaWjzJMaH9LKtDFv8u5qxVVji/ADB4GAgagU2w6uEThKm7IGXBu5+cPoCVJh5FEPnUDT2nsrLc012tGgpPoa5HzVlWb1TPF6hOSxCPjA5LuF2xQYEbuRtJQosbm/sUF+eWpLlGPCNHr+X5G4ly7+F9N/sv5z48d/GivXLshJ2RFTY8PiHlIkg0vSbrOIP7cHLComOkjxpzMCN4g2V41CkFCJ122513CbyC4I1bbr/dJyyTT5U+TY3lAOz9rD8s+fPnznpb4x2gJPCSrS45b5ZX1dotRxh+CIZB3r+SvWOiAT84QAbl7oyrZsvWrQ48rHmFe8d/u/roa0XIFYf91aNisGUx68OPPiYg+z1fwPCVV152zZWFKXPkDKBtfWd4I2IUCyAj+/pV8MoCmVNwm+CDNqKIGMtgigAuQ+aVLAiMmKeEm7CypNBKZdVRxmWyRhQAXgXuIiopLvNFPstKCz1asSR/zRaXVmzrzj12z4OPWaic1FQ36f0g5jb+zTe+YS+++BMLT41bNDxtcVxNqZSPhz326KPW3Nzk58ITjFsRMNLd1e1gts/TDu1zLwNJgkuKSmxpkeVc5j1vJ9fksncgYCGscVKXIaVIfwWPAGZVldXW2tzsXoXAfalenQ6sRHd56z6Lsv5iszGbnJiwPpakkbAjddaslCoy7zOGw7xNaD2vvxnf3yiUKz+Tl8fHJuzEqdM+/nXpcr+FY3p3BphX83zplNRs1GJToxYeHxCAjXgwx1w85uNf+QL83q3b1c8esY9+/Gl78JHHguhDtV1g4arS9T/3vF9EvaH4XDh/1q70XVZRUOzx3qgsBA2RLb+41I7c/6AVlwQJrG+AloXxP1hABuW0HFYUJnlmODxjV670qQMH+RQDenURON8blSrRT4S2Mxb1mc9+zo7cdbdFo1H73ve/58uLu4Wn0xy8XvMqb/hqOka0YX19g4fTwtBouZzrz82Wl6gzopPQkogiWkiSgJaVgrneLBKbc/dmWVGBleavivlWTPhkDJ8BdD5m4kyJy9KsVApVSK9boHsRrn3wjjvtlrvuEdjRXDfp/SCs+K9//euydgZd0cAynhcoxMJh27Ztqz3yyKPuIoZepQxpg088vL+5xbZs2WYHDh62/fsPeqg/WTzgT6Ibk0S4Mo6LQebXwwXiZvGw85WeS3b1pPiptrZG/aLO0hlp38t5Nj83b1NT0+Ih5iyy7lmwsgQrn5MsFGttcmrSLl66KIWwz9fHmpmZ8ei2UoEumdO9vDcwUX6sXRZIfeXYKXvhlWPq5yOW1DEUUELoCbxKRKcFXMMWGRt0IMP6SiTilhb4lVZU2g5Z0o8+8ZR98jOftfsfeMhXWPDow6vVQ6sEbZuTM78Igi8uAmRXXgNkkmssL5Uv+XDXA49I4Q348gZoXWrzgwdkTjCLdmi3LI0fn4vJlO73eWI+lsTGOeuLIgTxb/qDH5kUMB/56Mc8oezw8LB94xtftylpqqiywXW5/TV6/asF32GYquoqz0wdaGYB5ayzHJjhRoLJuYpVgFPJeWcyWioh7XlhacFXeS6WkJF8suW1fMtIW0Rh1MV+bqEssJK8FQvpnCLtWeJ/Rb/c89CjtufAYR9ruUnvDbl8Un3TFovioXPnLtgzP/iuzafS1kuGclkz0akpz+bx5JNP2ZEjd3m7Q+v3OX7IEZ+ZEFtTU+PjKwcOHpK1ts9zhHaTYUTWFjyblsUQTMYmc4xKs0bfVscTQJEcdl6gV1tf6xnyWVGBaSBkFxkdGfb5ZlhoBJNwL8ZdAUuAraS02N2XgNqVoX5fQJSktxPjY55LkmhZ+DrHz+vpte9yjaitHL3R72+f1t/xtfTaJ/COWMwXLlyyl0jeKxAbGR/34yiUTG5OSm7MTk9YbGLIohP9Fpkat/nZiCsFa3mFPt9q/+132pMf+4Qn7z1y973uJvbo5ByhoPj7XyuBf3p3XvltE0r6pQvnA4uMcT4vm/t9GPBzXrnjvgetsrrmFwq4b4Mo5QcPyLg9D3CmFhORxoqs5nSy0ZERm/NUVjrnNQKd63zuly6m89Gg9953n+3atdO+/e1v2Q9/+ENfTwyNJrhA52ZbOfdKr3+1/ACIBCqE4Lc0t3mWBlySObfi1Wt8r3vC9/oJNw/PYzE9wunTEk4s8ElW85JCncvEWFUrrccYW4meUZq/bCFtpQUrAjEJI70HjEu+tgcf/7D1bt7uj7pJ7xG5zFrzbCwT07M2NDxiLz7/nJXL6tp/+FZLJpJ25eJ56+7utF/9tV+3lta27IUBvTkfvZrgHbKDdHZ2BWmzdrMkzV6fjM00D4CFdmfdNAclnZ9fWCCgWvLJuyQUrpZ1xsoNbtkJ/GYmJy2VSPgisGzMWQMUsebhP+a5kYwWPmbsLD4b87XSWDz08uULNiIwJPExQSa5YJE3ArY3prdyzjuhQBKvvzvuw+ns2l8vHT1mZwRkk9MkWlZZpR0yFScRj3rgBsl7Y5MjFp0es9lYTPWX8SQGhKcfued+e+oTT/v41779h9zb8oZKor9/UIKrn9YX6H0mImAvXjpvlwVkYpKgfPzX8TwBGWnUDh6514dnfHqQfv8FFvet0AcTyHIEAORagBDXvfv2W3NLq01JI56SZsnYwVUwoSrYe4vqrzYYnrExNM6vfPUrNjgw4FZSzmWTa17/vO6V1mugbmHpERxjjo9nXCgq9it5NsehXIfHcvML9J+IRSKf1iCkmAkAAKeCSURBVJZ1vwIG52V9LS25e7TIoxSl9eWT1mjNgau8YNnKBGLF+QIunQ1jcn+SzVY3NNlDH35qXWqqm/ReUNDseTY+yQKaMxKQ0zY4OGg93d0+0ZVVzQf7r9gjjzCG8glZWXSLd0breadcAEMaIwJGPG3WgQO+mGgsEpXQnhIvqY+Lp3Bfs8xMJrNoLS1NVllVKf5YcYBaTKdsZmbaM00sS2HKAGbzwRprpL9Kp0hczATstWAMtoJckAQErKmPJG16Zsr6B/rt0qVLNjwkCyYS8XySMDvr7OHifDVRWbnt3aH1dwy2XC81B+dBge3xU6fsxZeP2eWBIYvNybJSxdDzMrJM45EZiwBc44M2OzXikaUANitQlFXV2M49++yBRx61j37iU3bvAw/ZZlnZzBdEMV3f769nwgpjhf2+ixe9Ld1DpXITKS0mMBIZ7zp0q7V3dPnxazV43RId4YMLZOvZmEcSmk9+vC1btkozTtjk5ITnN4MQBmpPaSPBuU5iTDrk888957PgU6kgMSu/X2Pa7Lmi3HUwNYdzv6OhowWhJbe3d3ky2PXppdg7kAmQaBPdObirzonPMs+HKQS6ryxEX4G4qDAbmVhghYBWHtaXAEztyDvQrIRo49tnNK+0osrHxu66/yEP+b1J7y2RI/HcpSu2LGa63HfFrZfunm5v8/5Ll23zpo32+c//ivVs2JS94p1Rjn8gPsM92P9YWChujNGw8CZRiBEBFAIMHkRwkYiYcbU2KXaAIGH+ZeITXIuxaMRzllJuomYXibBMpS0lIEjMyWKbT6j/zHsEH08kwKhIzywJsQxRkS2LXyOxiECtzzX/wcEhX42YSdowJ4DGBs//NHo7wPBm52KNzkoZJGjj5eMnPQJxeHRcZWddt3z1rWVLxeM2F54QeA1ZZAwrTGUVoCX0now91zW32IFbb7cnPvJxAdjTdvudd1tbR6fXMy5IJz0feqvl/UUSdXX58kUHs7W1IKLbNXnx69rygucF3bJzj20USDtTXf/vRCk/wEDGU2ijdY+jA7GkPOmDyHw/n0xaLBZ1q4sGy1lGEB2ejo0ffUkMD7OuL/ibvYYfz/4WQNI1Jm9uaffBfT7DUFc7szNMsPcr1cnohEyKXsywbId+0KmAGItvuiDAcpNwIsKRpLNkASHcmtWJC4olzGSFbdq+xx6RJfbYxz5hLbLGsBBv0ntHZF45e+GyxZMLPo5y8cJFHV2z9rZWmxofd576zX/4W3b40CEYwq95Mz56K8S1uesDvvGPWcrzQJHqyioHM/iceVF5BeJzWfjz86xkvWztrdnAEfEN1sWCFLa5uVmx3KrOX3ZhTyAR6dsAPNyQKHVYa/MJNkBNlhosKn4ukpVWVhEyJmMzFj0rZWx4ZEiANuBRkLggY7GYAyl1w1QAFLQ3ordbN7nzmbw8NRP2nIevHD9hJ8+et8mpsN6JOVPqLQLnOQE2YfPRcVlessJiU+M2GwvbvN6toCRk7d0b7c577vfxrw8/+VE7oDark8xYP8bN03xb1w7XPYkH+vou2+WL57PeJR3ThjxZ8wwyC9a9eavt2L1fP0heXP+vhfT84AJZDhuu0roDhMPu2886U7utuqrSk61GolEPb89ZS2x0TCwfBNBr6Y1e4+ox7dy68wcypsbDWVKj0TOY5wBzvSapjyIu1I7nSUsi5yKasCcL1nc/nL05LgB/hn7jGIKE7Pobtu3wNFQfeuwpBzGssfqGZp3IeTfpvaTh0Uk7KSCrbWxwF+LM1JRPWq+qrrQpWQI1tdX24MMPWSURYbS7tnevTWTNwxDOQAHBZ23tbQ5Q5BONz0aczzyzjPg6IRAiY0hrW7tHKjK+Ve6WWVLW15wDGD4CrLlgE7gtCdgEeotLgBqWGqCm82Vx4YIkiwW/U5ai4iI9u9wqq8otvzDPrTnmrA0ND8laveRpknB9cpwpAcVFgdeBPnG1L70FCs433Sdlg6NjdvzkKTsqC+xS36D6dTAmXqATFtLzFo9OW2RCwKXNgWwGAItaSn2/srbetu3ZZ/c//LA9Rfj8w496sBjLmlCX9Nfc825UYpJ2n+r+4oXzUlJyFpn/94xCgHxrZ6/tPXyrRAaKL+98Xb8vBfwAW2Si1z0oe8A7szSrdnXgffsP2Nbt29wdQx68OXVgXI6E66OVUlwug5HpLXx+7Su8/jt/AZ7gOL/zzOqqamtsFqiI3CITuPBMFB9+x77yQWddRsfDpQPIZp+q37iPOpQEEa2H83DBg0CWbPP2Xfbxz3zOHn/q465Jbt+91yd04+5BGLEStMu5t0lv+xIKtu4ivkLv4NHXL9FWUiw8F2a2jeMChRdeOW7SfCS4K+z82TPupmtta/EsHKzuTEDA/n37rKK8zK/N8c212wS1Ffy9VmPXPvHLtW+vp3XXOK8E7kT4nOhDFumEv1GImH/GuG1c4MNtO2Q1EhnJnMtQWZUnLSax9vISVv6Kg1qg5HFzQI1kxVhsS766MfPMiApmztp8PCmAE8ilMrawGERBMjZM0EuoPORL0hBZGZflNzo26pYa7vvx8TGf+8lK3AQ1Ba7Qa14SJ6+Ca/WAC5R5bhcuXbFjJ87YiVNB7kPGxKSKej2n9JzYtEBrYsjHwCL6HJue9DForNK6lhY7dPsRe+zJpzz7xh13HrHunh4fjoAcwPy9s1v22dC1TzcI6VX6+/p8Lhmp99yzk6vflQWTJmJ1za1eH9cs5ev6LWGGDy6QveFDsgeDXSBIcKswnnDw0CE7ePCgpwqqrFJHRuNU56SD4lJBGOUCPWh49rkNcqAT+XeqVoYYUT+e9HWR1EBLVlYWkrbTefUaX2GY+yIYdI0vYy9BSJ7EAjEYqYzisZjfj2sAOSwrhA1zfOLqwJHZuM3Oz1t1Q4MdvvVOO3TLrSp/9dXyQA6Ewf+3vb0tUjldwL/BlW/7Xtc76YWCZmSe36odO3PWhiWUd+3YYqVF+fatb/6tLJWEbd60ybOds2p4ZWWNbd+6xWpkoeUqJNDy4cXg+zW6diD4xHnQ607MEryov/qT4y/nGV2G0sbSMgDVwEC/wIZ+LitFvIawB3xwA7YJdFmtfGllzT0Hu3futl17dkvJq/ZysgTIsgQ/vOwTsOFHv5P0fB333wVQTNYm0AMLbT6Rc0MK3KSYAYhknqHfhcrKfWI4BcelNzk14dYagVUDA1dkrU17H8y+joe1B4m9ZV3pGVMzM3b69Dl7RdbXmfOXbFrKAmWjrCvqd/OxiEWnRmWBCcCwwmYmLBae9rRTebpXW1e33X3fA7K+PmWPf/gjtv/AQWtsbLw66RvyWqdOr/7j6cEeyu1vGFLdkNXjwoWzroRck1tSetR+q5IrWKa3Hrk3O+f0un9DmuiDbZG9itY/VZ8pBgyfKw5rhbW2ttmevfvssMDgkIBt4+ZNHunIHLDc4C6g5nnw1GHoZA5Sy/qsPb/hn6dDu/YqJsGt09zS5kt67Ny9ywqKVF2qelw64+PjNjkxbklpyQy84u4J7kkWhSKds+RgRdLXFVmHZEHHdTMv4EokZj2iKon1mL0XEZlMmKUz5jp0ICgDemtVr/P9P9euusBC60WAMU7i+f101us0ZYh6fQ3j8+3Nnrq+/t+QrhX91fRTLnm/KCi3+EH1QZg97qyC/FXb2ttpzfW1ErCnLF8A0tzQ5OMxLOWzpq6DkCdlFJOJGW/hPrl7+Saz2Y9dO5KlV397q8StqWcsc1ZC53v/lSs+hueuQ7UvwUiAGSDW0trsrkfyjNbVN0jBO2C3336b7dq5xxW+urp6zwcJweu8j0e/qWx4IBiH86VlZMWhpAE4zG/DRU6QCICGS5OAE36nQEUCs5JQmYf20wcIMImozuDpKwK0viv9NslyN7oH7s+pmahHHx49cUq/DVl0bt5ZhTyWS7gPw5OedT4yrt8EZLPRaR8jTKnvEH24ZftOe+jRx+3jn/yUZ9/YtmOnLwPFs3P9JceXr6/1a99effzGIEk961edkqbqqkXGK+t988UHy2qrsooaXykaRSP7I5der0QB3xGQeds+8sgjxd/85jcrdEKlGr9J+zbtu/Rbr7ZubazO1qqN2mBjlmCBzrtmKlxn9FrBCqgQ7BGJhG1C2vbA0KALATIcECCSkvYCsDAAjrAnxRDZGHChlJeHfAJrb0+v9W7caBu0h1m++Md/5pnICSQ5Jy0+rs8A1U5pvp/45NPqwDEbHRtzgGONtMnxMWmQc+5mpCMDKBQRoYELZknPJRoRQcnzjtx1l23evM3HZtAs0cLZCqV946oBXH2v62FqZ9LsKyPU9EdHEW5ZK1GCA9Dl/biGUG7uF7xjmSsAbOSQ4/1ZlyukfZAuS8/X9kZjjG+ZXLBcu56yrW+j94NexRcUhz/6HonN2mkCCl45KkGs9y7Os/KiAmtvbbVnXnzRSsqqrbwkZP0Xz1t1XaPlF4WkBa9aU2ODQKXTOtpbrFlKR11tjSsuOVr/vOCzf8zSO3v33D2TyXn7+tf+0r75zb9x/i4rJ2dnudqz2moEXDt2bLOe7h6bmg7b2MSEzzm77eBBa2ludB5IiifD4bCRbJjsEFh44+MTvg4g42WE+Ae8lgU1ryqmj+DOLPTfsRCZekD4PvVG5CSp08rgJ/EPdcF5ARBmFcYlyl9oNQBpaZklvc+t+hg2uSszKSl3s1EpDTO2kEzYogAtnRFgCqAJgGqUkrptxy47cOiw7dm3zzo7uz2COEev7fsfXFqz73/32/blL/+pLaSTaqdCDjlb5S9LQY+GrVnW++/8i38pixVRfn2S2otSswFghNAuaItqi2kb0TasbUhtOqhTx7UPZ39bePrppxcAM1r7AwlkP4uwsjKZYByA9EAAGJ2MFDd0cnzq3ikl2FkPiu8ATM7XjPX0H/7D/09m/QW3ui6eP2fRmWlPM7Rv/0H7gz/6omulTDL9V//bv5S2edmk5FtMVhkaNM9hrSrGNnLuD1qyVJoT0ZAIkDw9q7io1LVLCMsptyER/V8WyHxagJrD3TX6D2sAkPzGdxpaF14dksC1kxsroQwujCR0yMGHlk5mfhZwxIVKQANAF2ID3AR0ufoAZENlAF5wDcfdbaTn5iy99dsvmugzry0HSWW/9f0feGLZyPS0bejtVh3k24UzZ/SO5baUV2Cbt2yXYI3ZhVPHXQA3tHSp/nBFBtZ3md6bLBvtbc0+lkYEYV1NtbfjNUKhCPpsUIZ33n1y78HE5b/48pfs29/+Oz+GIlIpSyVUXmVVtbW2e/du6+jukMI2LoUqbE0CuDtuOWDNArP1hOU0OyvFa3TUQY0VJ4YFcGNS+lD0guKq7PCY8xbaf8BMZA4BrJiojbWIVQbvV8haBVixWEMCueLikFu96TRL8Re4lQAQwviM46UScUvOhm1OILawIKVb/YMhALwmWH1BYNcBu+32O2znzt1WL8XBr88RxcnRL57V3hci28yff+mPXwVkKIgsrrkoRaCmodF++//yf7fNO/Zkr7j+SHxLy7HdBLLXU46r3xuOxvX4p3/25/bjH//Y3SBXrlySxTXq89o6pCF+6ctfsc6uDh/D+Ce/89/b8VdetnoJFqwugk/SssDItsC4BhovY2mFAgUsLF9XSp0fUHEQkxRBeGBf6ZMLMLYcoLmV5G4s3/k1DiIIF30m2MTH69TpGa/juN9X/OM221q+u5SoMe5LBBTaN+4KPl8VVNnnMXhfXlHuEXwV5QI+txYLHMDYAGbAECAMCQgBvLLSCv+cAzvGUzyKVOXhvuvXdfOy8zLvEdFvEM5MimdO1E+ef9FOC8RIG4ZYzFuWpSrBy6T1Yr1HQWEA2tMTozZ66bwL59aeLQ4W3ipUnI+jUvey5AT4WD+trc3W1dkRTFjWu1NvwWtxJvTzvSNKCHUVi0XsS3/2x/bDH/zAj5dXVckiqnKlCMts997dntNxdGTcIjNRa6yvtztuPWyNjfV+/muJ+iFrzvjEmI2MjHjmiEuXLgT8jft7cYmHexs5T3ANAb3iQ3iL4/Aa1hYJa6vqaj1NUkg8gAu2VMcRuri3mSIwPyflbjZiiXjY0klc89y3SP1kxTKLab1Phd155G674467bNeuPc57OaKskPPLu1OtNxCt2bPPfN/+7E+/KEX81UBWsLpsy7LISqSM//rv/I928I67s9dcf6Q2pOXYbgLZ64meBfkrBh/fgKhDvUf22+sp9zt7aP25f/u3f2d/9ZWvoKTa0EC/DQ32e767isoa+w//8T/bkbuOyPpK2O/9k39sLzz/E6uqrJCSuaoOvGLLuh3aqZdN//MFJm6dScBTrXzmWcXFBe7mk3jwN+JY4PKRtQaACDjc8irMDxZpVDkD96A04KIgqTHgyLl8JvILkAI0ABOuX1UHyEU8IZh4V0Ass7gswBbwZt2R8BqWH1VRyGTu4kLTY/0aPgNojMV5eRBq/OP1KK8EE9YJgMU7uPZOtF0hZQD4ZPUC3ip34JICIFUfshQd1PW+CEc0fp9Azr0AWN1jfZv8NEL5wOI4ffq0nTx50udDRWMEbyxZWU1VUB+61bLeu6Vro1UJjFRQW1ta8/WdkomYRceGdKd8a+rotbLKKr0hfAF/UH/Uhf7oEHWE27ZSQpdQfeafYa011dfpWJm/289L63kyMjNlf/onf2Q/+cmPXHnBvVhaXmnFsozq65ts7769ArBaGx4Zs2hkzjpUloP791kT76jrAz73u/k91xNzNMO6//jYmF26fMn6Ll22CYEckYLpTDDW5XyjG6D4QMXFpbIMa626vtFqtYXKKpwnOW8pIyUuNS/LK27zAq9UPGLp+dlg3FbXrqzispTVL+WhsrrC3ZTbd+2yPQKx9rZO1WeNRw0HLtxXi6CgRqBA6Xs9Be31OtL7+y9vkZeuF/rxj56xP/3jP7R0KuF9K1cfBWsCMik4pOr6zG/8tt3/2Ef8+PVI4j2qnu0mkP0i6IUXXrT/+t/+q/cLkq5evnjBgSxf1tX/8v/4l/YrX/g1WV1p+6e/+0/s+9/5WxdyaxKM5H6UKFfLrbnQkQ2iZpRAljaPcM9ZMT6GJaRg8U3kI+CAIKDa2TuIIUBcHQ54gb/ck9/cCnNhHwBaDlgI8liQtcFkWr8fQKY9oBC4GCXQAUEBSFEBAEj6LJ4d3M/LrPPZAFTKjPuI6/LzCRO/ZvHhemMskES18CsM58cElLiNKDBHsS7YyGKCnbiKaanvwXMCMHZrL+cCLQqeB+iRCBewzwE7Zc+5Sx0cdXxMQvh73/ue/d3f/Z2dOXPGJ/JmUmk9Z80jupgnRb1TQd29m+yWI/d4JnQad02KxyLjqMm4zU5P+T0b2zqssDgU1PcqjaMPaj/1Cd9o02CKRfDO1E+5QKWursZamxt9nKqxrtrXKQPUOCcg7kjVBW0VfLm2u7awbPZHlwH6rP9Tk2P2RQm1F198Qe1GPkWBQGWllYRIct1ke/Yz17LGxkYmPGhjx5YdtnVzr36n3VBy1B7Zh6rk+gtvXT3kxHVzsmJJDcdKFGfPn7Xw9IxajDG7pP8GYFXX1lttQ6OVC+yLBErUA6mzWMctOTtj87Mxd4tigS362my4uNVWsnbJLNLQ1GzNAn9AbHmZiduyoDOLUmiKZJXtso0bez0lV11N8BysvPIyWc/il6D01xRZqgx20id9z9ZXjrz++D349Rq52pjdrl967ifP2p/80X9T/QBkUrp0DFlRoH60OD8jJWzFnvzM37OnPvuF4ILrkMQbFJvtHQMZEH7jRS1eJ0TqGzR7rBUCPsgoTsZx1pnq2bDBNm3eLI3pR/astKZoJOxuPUCADlskjTUAAawMBC+D5kwizZ4jQUSGdbSsIPpx0aPHeJZn/VggqjJIO0SQCnvOCaLPGO8LXJeMPSwvZfQdV9q16QdEQmJpMQDv1+o3xu1YhJFISlxLjFXEYzMWU9ljLKevPdvsbMTi8ZjNz8UlmBLuHsJHDzAs6n6UbWkhCO1eEWjiSiVyzoMF1NmwwNDY2QCcwMoKwLTQf2ecRRYeFpIsvYIiARm4KD53oZZW+eZmLRqdsanpCRsdH5GlQZj3oPXLKiZPINvw8KARyPDcc8/ZH/7hH9oXv/hFt8ZIdUQ9AJlYyHzOZAgtl2CVsGR5+PaubgdtiJWbPco0lfJFNVEQcNmxojdKhfcCSQ+6g2/AGALVM2/ovXQesYCshTWbmPe8jaNjUzYxFbHobPBMrqH9UXaC+/ijA9JnpkIEB3NblvSRw4gCVnno6uqymSndf3TYFQZ+5H60MdGGDXW1KuqqRWcmHNxCZNtfWxFASEmRAuYApmfxFkj/q0/KogFlZAy3RgBSXt3g4d1FAnQy0LgVJSuwpa3LGlo7HUi5ntyHs+FJi04QPj9sYdZFi0bEMwnpKsuWr/YtLA0JdKt9sVgy9ZTL4ioU/6tCPDk3gUaqTquqJmF3nQ2onb/9ne/Z8VNn1ebD1t8/qP5IUJtJ0ShXOaV86V28/NSBdtRRLvDJRaf/pF/43XGLg37FOnrt9+uLRseG7fSpk86f7lUR8UqA2aqOLanfd0gx23voNv/tOicaADBj+yUIv79OiHBlVaK7XgCPCVaeFaChnbKE+itHj9rXv/41GxezlUrrx+VHv6DWrgKYhHZgQeVJcCJ01HElUHycQOcg1Mm8AIAFwCVQkDWDO2dVghFBzG9YMqtXt+AYlhfgxlpoPhcombb5RCIIl5aQWxEg4gpijM+tOu/kwZ4tCL9G2DPvKLCs2ADEYG5RQoAnQIlFXHgyd2h8bERCNNjGJExJ50QCW8AjHmOLu0tqNqrrwlGLRGKyjuICxaQlVI+kSkqQ4DYBoAZzl5hITqb3ANCZ9xSMz+BqxJLyqEosM2nkuCEBGohsFT989of2J3/8J/bKK684QFNvgbZNrsBAeVgPIFW1dXbwltutMjupHletzx8UyPO+hH/Tbg2NLbrGUzqrQfXXu0JwDw+6WbcJvfWfTUChe3INwB5PSPmZjtj4BHU3bWHVCYmh3R2szd2mvEhwZ/3NSt+rRyF9zh3WZ1ZVb+/o0D1HbWx8zOsKKQ2wLi+uWWNDg/hgzs6fO6Y2nLfm5jYfy0Lw5dzZgKrfV9eJDYM7s9efWVlRl/v67eLlARsanbA5vUM4HLHpySnnPZQ02oKSpxKzni7Kw+e1RSdHbTYy7dlGIHdPy/piGsuq6sjHanWc6SmZ1IKUFfHX3LzaLeV9rby8xA4c2CUrr1TWYL+UlEmbiWIdhlWPUxaJRe3C+Yt25dIlKxMvsFoGdc67LC6pT6bXLJFZtnha906uWNoza7FeHHjpL6jttfRGx64fmhgftdMnTziQOa9lyfllRXyrd23t6rUDt9yWrYvrmm4C2S+CAAsyhDPZEzdZmE4qSyg/r8gndLLAn0cn6jdcX7gLGT8KAicCtxNCMXD7IQxxyem7fnNrQLXLHldNrQTr5q1bvXOGQhUufDkfkEFYcS/9d2LHbwjDnDuwQBZebmzJGV7CYg1AZLxOe4S1W5PaB4AhCwTgFHBhYWLFOZgBfNo8OEQP4rnOBAhA/xCUBU2bcTZAmOhQgmAAPSLjmAdENnc+JyUYgyjOYPFRxk5Yu428fyS2BcQScQHIbNyBb0aCPzwT0xaxSFhgGIk7EMZl2ZAVgnsB4CgKoyNj9uwzP5TAG/K2wlVLmWgLJgYTlcpGHWGxAIibt+20jVu3q85ZVReXp66TkMBFTFTdXCwsEFpSe6gdysp1BkAVANjVTcfcHUr96y4YZ+66YtNneCBoF9oiWC8rLoE9ORO1MQnlsYkZi+h9yPRC2zqPAIR+b/6pzlX3wWdI+6ARfE/WkebmZhdy0xOTOkqb5FllVZ3tP3jIunu7ZZFFJPAvSNAlrbqmwSJxondZ16xQPKVbwaO552lPqqqzp8/ZV7/6FQ9wYmyspFR1J75i3hhtvihed+VH95mLCljGBnwJFQBsTpY8E/8LGAtlTpNAek3vjws5UMakMOl9UdY8gliKC5n78TYwTQAlhDHYHgKoxBODg7pnPCWrvswqKyrVHlVWnLdko2eP2sWTz7tFun3HHgtVVNvQ+KwNjIn3UuqbJVJapFQurOYZGa+SKXiF0H9JTj07Jl6jHkqKcLe+3rV6vdH45JidOiEgW8yonFlezP6TZmFL6k9Nbe229/Dt4m/E+3VNiK6bQPZ+E4xORBeCslCfsVKwApgsS9CGR+aph2DluFsPtxvCQh24nM6cdWUw5oOwojrZGNNpamqQBVcsgRFkzAfAPvrRp+ze++63LQK0zZu2WO/GDdbW2elCi+wNAB4aP1YEgguBROYQNskJP8Z6VJQ7t/kz+efP1jEXvUHRmFTp4yZZ8PL8bQCbuyYDFyUAGLgqcScGmU8Q9OwBSUDcLUT2CAXurecgIHgIwSPLWHkSXlhdjMF4xnbdg2wFTC4HHKkDBwDfc7EEH8EBOaAU+OVALyOBNS0LBxC7dPFyUB6VkXcsIyy8giwURf48BCQgRsJb6mfPgUPW1Bos0UMhcecGbkWi6wSmkRmbmgwWZSVqM4hqDCwZuuG1es0KFR0O6paCZ99Bz8Fi8eN6E9CNFRFIV7awsCJLLWkzAvrxSSy1sMXc/bjgbejRndpy0yzYuDUfgn1AjY1N1tzY7KmiJicn3bLPl8XP+B6h6x1dnR5sceniOVkyMVtcjamZR1WGtCUXVm12bkVCHuDHNZrvPP7nf/rHNtJ3wmqLMhISS+45MNyrenEWqSTTBhGyuLNYeXl6tN/i0bCDU6iyypi8fPcDD9legWmVFIE8gSDub9zhgXIEj4h3cUOjBDmo4aoXP8Br4pOE6iKstp0Yn3SvB2NmxarXwtW0VS3N2q7mItu7Y6PllTVaaXWrXekfs5df+ZH1D/7YwtPH1Y5TPi7JROF4YslTwjH9ZlIWZf/goI1OTNnI8Ji3Ya2UHe1E6yr2OqOpiXE7ceKY6jwAsixHoeqoe4l30wmrIdjn0G3u6r3OiY59E8jeb0IosbTF5b4+t3oQhrgYCbGnI9ABcu5CIhTdTTYvi0G/sz4ac7R8fSmdhwWAFQGRdby+vsbqausl2NTZ1JlxiTU1N9ldd91tGzdust4NG2zb9h0+8M1ijCRE3bZ9u23dus02bNxsbW0dAr96WQ1lVoB2qXuzuvTysjRnCfaMAHJxCfciIBNYWLBRzp1Iw6JlI7DZBX+CbsKbXdv8In3KAh6ZILQPJl5jyQXWXQB0EkYSSnQ6xvDQIgE8H0sDuCgPAi13vbacFYW27u5UfVYJ/dlBjkOVQUId5cDH1iQcsTYvXbzkbl+yu3N/3JB1dbVWVVXtb0Eb8K4EhOzYscOe+PAT1tPba3VNLVZaHmSGwNpdYWKpBDPjPPPxmC9aycR2cnjS/rimiLAE0OgOLkx8U/nggasb4KPjqqpgyoG6kA5jAREcxAR2rvEpCdqoUdo+kUzJuo/Z+FTEs2BEorI60yqP6jGF9cpn8ZxbMV7PqkvaQeUigXCDeGZ0YkL8VikrtNxXFF7KrHgYe60EXHg2Iaslbd0bB/Xsy3qXCu0b7Mc/OmY/eu4lyywX2lpRlQ1MRARsabv3wBa7c2udFSTGbai/3yf8jw1esZHLZ2V5jQiEFi09H7fZmXHxbdJqBab7Dt1iDz3+YXv8Ix+zI/fcZ7v37HMwhVepc1ZbR+nziF6VHV6h7WlncZ/aCbf2oo9jpQReWPIoIADcmokvMglbjk9bnSXtyL7NtvPwvVa98U47fn7Qjr70TUtEn7G1xZfVhqdtevyYTY4NScCHVE8l3h+jkYSNjU3YxcvnXQEaGhqWxTpjnR2tnizgnVLQYwLiM+2CkhnwyfpfoNz3t0dT4sfjx4+6NyVwaeugNly1Baq3FfEty/rsPnirz3+8zsmrKbvdBLL3jfT6Y9KILmYXtiOZ65qEFUIqF7yQI/9MdYnBCL9HO66XYGX+FTjgIcwMtuscfNm4m8rIlCDtMZUmwCFjM9J46+vrfKFFLDjci8zJqqystIaGRl/sE4DbKott2/ZtEtA7g1WHBXYsq9/S2iKBVqVyVniYO2MjjGlINRYHMQ62KpBjCRlpwwI4XFtLSwiX4DcdCj47+AXAwobwybmHAB7HPBGAwT8+MZfWLSksPG1uaTlI6RoJKQTgqltYAj+sV4EclpKPC6K1oyBktXO3CH2v37ShqbuLNAt8uBcBMdJ8AcaMoxGuXSnlIY+gBtUvE7nrGuqss6dLdSNhKqu2slYCuiQk0JOVAZjoXssC2kVZielkwq2LyYkxd2EuMM6o8lJG3MdMIyDE3KM19b5UAW25JpAF2CRWtA/al/dnrCgyPe73xpov1vXuLhabsAq5Ksv5iGu514JAHqE7E5m1iemITchauzI4bJcG+m2gf9BGRkbFi5Oy4sY9BdTk9ISFo1EpRSGvU4J9Nm7o8WkEly+dFz8tqheXWENbl3hl3hrrnpUlu2xF+QetvWWXHXvlmL308vOCklWvl+Lyamvp3GYNtc0WWhSYjvfZuQtX7LKsGN4jk5wTOKT0aigrC66oHb7jbnvyY5+0R5540g4evs1X0Qb0GRcmYKSltdXTsO3YudN2ik9RxJhMDk/TP+CrjO4FrzE9hUnnAB4MhhKC8uSZ/OG/ZNxqC5bcOxErara+6UX1y7M6ZcBCpYNSnmJqQ/H0SlpW3ZBAd0Z1WyOls0CW9ryPF05PyCLrv2xz4UmbGO63zq42Wa6kAnv7Yo7+5D1AO/KnHj99xucr9qmtSHeGSxvF99qd3/4zoOnpSTtx7JgrMjnlOeCxNfeokG+RPr7zwGFrann1KubXIVFpN4Hs/SZePxabtQsXL0hQwEiFRqocxrPIwM9qvYRdYyl4VUk4MYBfIkbOV+esrgpZtUDIxz90P9wnJHklo4fgQEJ6yar0O6DjgRoS0LPRmICsy3MwusWUJe7PBjMDcozHIUwamxo9yezGjRtt+7atvuowwLZlyzZtm23zli2y4DZIM97g67u161zyVCLY6+plwWA5VhAFVhwEUej+HgAhAQKoLTnABd99nMOPAyqAXjCmBhgCPgAN39d0nuMZ7KpXyNf9ALw8CSteKU+CnM3fi86oe7pocOADtAILbmkpC2xYeFgkWHmyAMm6Pjgk4SUQIuVXBeNgAhhyBRLGzarKBA94Hk3dNzITtnPnL1m+Ojzpp9ytqAYBHB1QJQxSAq9oeMrGpbhkpFhgNfIs6pp3cfec3o82ZwzOQ+8pf7ZNcLnRxsgaAPvy+dPWd+oVmx4dkMVAAERCdbdEpwoCVgRiMqqCegHQHNgC9yf1mUxlZJkt+hiPB8lkUj7JnlyhyyuyitLzFhXwkm6KRTWZ+0U5N23aaHPzc3bs2EnLLBUKyDdZS/OAVYXO2MBAvrZKS0t0MFG8jAn6a8vS7KPW3CSLt6RWFljcLp582cb7zlr/8JSem02OrfLl1tfTH1lfH7VP/8qv2XZZflXVtTqEtyHgV1ztek0n3okgKLwHKGjbt+3w7B3bd+ySYtahflRnJWoXj35dWfI6pC7gfdqHnkM9ZRJzFlJZrTBko+lim1/Jt/a2BuvZ2GUVVQ02MVUsBaBMPNeg91LbrkzKklV5VsotBZAlogK4GZscumTJmRFLxmZU9t22aet2lfWaQvp2iLZjXJigL18VYGDQBvv7PPKV92lRH4N/cme/E5qR5YhFBu/DO851Qk96lFRkW1lISZ7k2679h629qyd71XVLMMhNIPtFEDnpzpw56wEHqhJ12CIXZIxX4cZiI28igFCBb76k0ErzVqysaM0K1fHKsi5F5nQhBLB2ltVJfcxEggeLp6amSt8LJJwWPagBt9ZWARBaHfRmzUBn99/0H4GBNowm3NDQYF1dnbJENgjMtrhrjVRGe/futX379vl+7949tkegx8KlOwV8O3fuClyX27YJ/LbaBmnSXT091u5jdC3utqiqrPKxv9KcVePzWtS5sCokjGGbAKzy/L0WsXhkaRCJSVYNLEDAwCfGSkh5BKZAzMdNZPG59u0v5i/n78decs0PBoCozh0OS1hErVDviwD1gBMHOwJZAhDD0mN5kDm129SELDeVcfPWbQ5kKBuYyQ6Wui49n5CQi9n01KRNTU87kCA0ACTarFZtW6JnJchQkZi3giIpEgJ/ogCRsoHLR++PoPG2yHNX5czIFReYydi0hadH3bKJR2cso+dhpXpIPEqP3sGtOl13FeDVnihOTNMo0LPzCiXsVbdYcUxvYGC/oqLK6htqrKGx3rP3nxWfFhWV+lp6V/r6raK2xapqmqRMpayxISqQSsoSm9Z2yob6LttyKm6xyQlLxAasvSdi9c2NNj25ZMd/9B1ZLhdtIpa0RZWNUHcUmDW944rKWdfU5ksQdfZsUF1hoWOBB3wabIHlcG27RoG1Vmltre22Y/tO27tvv+0UqElGedJvvA8oQ/Nzc7YgMOd+y1IKl2T15It3mKcZW5TlJS0pFGKaR7V4rcFSC9US6+VSbsSTmTwrKYupzGFLzhaq/hdsfjasesclOmap+YjqrMlXYu8QuOohrynlzyD4M3sNkbt/842vi3eXrKxgzWbHh+3yudNqj6Rn6GfSd6DGvTMKS7k6LqBkbN77uu4U1LV/slVZ4vDyrv2HrGvD5uCi65eouZtA9osiQskZx6IdEMDu41dno3ocQARsZRLw1bU1VhEqsdVk3IrW8PkHriu3dFSTrtlKKCxLUCKvCvKZfyTSl9padUgpnAyOR2JhPWrNtm3dKiHy0zNErG8iGJwy5o7lyocw5j65yMpgnpAEYEOjtUh4YNH19va6MHG3pcAM8NslcAMA2fbs0ZYDQO05tmPXDndxbpQV0NPTZW1trT53qaa+zipqAksvVF7hUW/FpbL6CI5h3lg+7yThqAJ7fQJ6uPjQyhcBvuBzzrXJ7+wBO8b7SA7tIduyAjPpYD4d1wAoQTqtwI0HCCD4SUTb1dNrW3fu9PIgaBmLYzwPFyJjPgAZeQdnpUiUFDMeRlovCWk9kzyCHa1N1lhd4fPpmByPy5FouhKBup+LWFFdq8bdOqyUclKhZ1EuwtGJjFwRDyWJ6AxPWmxm0pPmpmRpIAQ94lQblppuSOupJSWo/M4CBkLXV5kvtmrzKcbWFiS8V2V1MW5L5GORL3kyPDQkkBQQSPA3NLZbYUm5FAjxV70Ef2nUl10ZH5u22akpX/drTtZivo7vuVVg19ZoU1OVArLnbWJSv6mNlgQcpTJxSsTfFbV11taz0To2bPR5ZROTUz4FgHlzYVnJTEInpH5eihju2CAACqUisNaDsT3nzKsWKG7GhsZG8dAWHwtmXHiTPjfWN3n0I+2YSiZUT8GYmVrZltSH5iTYo1EiXKNS/rCgA8VjempC7am+mT8raz1pC/MFAupln6id1paXv2LdGzfY/Q8/YbfecZePMbuVo79vl2gmMqJ8//vftuFBWWQXTtvE4CWLS9Gqrau1I3eTlT4Yg3v7dw8oEp6xo0dfEg+lvb4g+Nx9mvq/spRxt/22PQds49Yd/vt1TFT0OwIy7xE3M3u8cwoE55xFIzGfyzI8NOKCjI7Lwofk9AsoT0JaQmgxZTNXLlhmLhrIIzFfPiBSWW0FIcKSi21BwiiVEcAVBWl6CgrzpEUTxRjy6CrcXQ0Cxc98+jN23333XWXgd0bvrJP+bMKaAmCC+W+4UrC6EFi+ydpa1ntm0rIwBeyk8iKYILOwrP2CJZhHJiGekpB34BIwMHbnAk/3A6Q8atLvFQSYIHCwokZGx2xc1hMBLUzGpp4BL8ZYyAhCoARjYIWqayxhLL69hw/bTlmjZJbAiuIZgBKRirMSRpNjI3b27Gl3W7bKWmDcaT4xK6sp3wF/k4C6WXsG2YfGpiRQ86y5tcM2SXg0ai/zTKVTWwtwXM5gXam/zgmwBi6csYkhWUB6XpEKuyYrx0FP5S4UICCwK6vrZOl0WE1Dq6fGKiXbu97Bc/Oonn1TuXGV8gCHOFklPEV2sLuZVpdSNjbcL8tRvKfT9uy/zTIrBeK1pG3emLbdu4YF1sfsuR8O2PDlNVkrjN+uWe/WNXvyU83W0fspe/bZHvvTf/9HAtthC1WXW1d7sx04uFeKSo9PyKZsrHhOHZM9xucpUiqJJqxrgApLG0iHRwK3ZDCnkukPTJInspJVrgmgCRSOwGXJWCdh8UT1AlqA8bSHnx+z86fP2PDAFSupCNmWvYesqKza24zpB+WVjVIc6tSmSbt0nsjFpNXXRGzLVpSIJpsaq7dFDBdZdrfddYc9/OST1t7RFXg8cIt4R2V7i0SXgnRJX98F+/1/+69tZmrckuKjVSlFy2qfHbfcaf/if/1XVt/Y6vXjysg7oIsXztl//P/+vy0mpSdw36rFvaiqcLXDciJia+l5++jnf8Oe+NSvuhJ1vZGwhhpjA8BuZvZ4v4n6pwpIjktEXGdHh23ZvMl27tppmzdvttaWFg/O8A6h89xdRoDC/Kw00bQLM3o2x9Ds6cjiNB9Tw9WF600HBFQkWF3RfUqtrDzkwR/M2YlIs2tra7MmWTnvnN7dJoQlA66gQwXWHoIHVyvL4lRK0DFpt7pMvy3HrHBx3LpaU7axe0n7Mqupqvbxu8O33mYHD91ihw4dtkOHD9r+ffslaGXlyRLcum2rZ00hsKVHllRXZ7d1dHZZiwCG+XuXLvcJHFPqGUFEIaH2FIlUWlgwgCjTI7CUmYBcWV1lW3fstOq6eheqvISH7C/ImkuS5YT5ajPaxzxCMIg6lOYvYPZVB/SOaNararuILLeM2hZlY2aCdeUmvYrd+pSQdm1Z5A5CnU82iwYJM5ZgWda9liXxg2kSOk//PauIygGghmcmbGZ6XOWISACzDNCitMmgjv18VXzwL2gDgJ3PtAlxnvmFJVZR3WChylqrE+hiWUdVX6Oy0ibHkrJKSqyxuUJ1iXsvo2sTVt2QsV37q6yja4PFY1vs2EszFtM7rgpUtm3dZg899Jgduu2ItXf3Wl1jk4+HMa5VV99ojQ1N1iRriknYrAxAH6mvU9urviuqsMalWKhtfOpDHmOtUmIyCSmGUbXjlJSRCbfoxsYJZBm18Ul9n5CSonoNy9pK4U7TtbVS8ppb2q0Iy15AVt/QIiVE1peAbGyoX5bYgp5X7RGtRJ4uLiRUKfMqGwBbpDoocDdlqayvR578iB08fIvzrE4KKtJr8e2RmtCvIkipv++y+Cfs7s8VKWQh9YGDt92lervDwfqdWnwQ9z129GWf+gNPev/ze6HIaEcQlfixc8MW27JrX+Duvn6JEiP02G66Ft8vWv/6fGZDswTY6LhoqS54t2zW527r7OwQs+XZ6PCID8rjRoOxSfCJUFyRdGOSqZR2F7TBWJKEEdq5rqOjkyuvSMI2LTBDI2Wy6IYNPT52kAPWXyS92eNzZSNK7/yJZ+3Es1+2Cy991cID37e2umErL+2zZOSyff9b37Ghi+ettDBj7V2t0qRbfZyxvr7eM7gTmQl4bZbCsH17MLa3TyC3/8ABa2lrtWeeecbOX7jowM9yM8wFwirDUmOdNcpBhCXRb7gV+d7U2mobtmyVYBWLq4xBIEcQrZjxidxRm5oc9/B2xp9YS47rfOwOINM71zc0uzDPl5XnEZSyGJhPRYAOSkqxBAh8Qa5IPTgQNn49VleJL3wJEBSQFQMAA+r0gakT/F4kS5JhtpXVBR/visoynNWG65H0YqsqdzC/TIAlUAvaQTfiOdoFlhq8JOtHgIoLlWCgyMy0jQ/16T3nZa0lBL56n9VKq61t8Llm7d1dVtvQa4nZHvvR96J25dKQVdVWWU1tnTXWNqqeTYAzYyNjEzasbXI8bJHpmM3OMpld4JhkbFJKwaKezxhenqyq0sB9jUJDkEeD2pZxW/pMUxObwM8BsE6/AYxV4gEBX4g5eyQBWHYgT8i6YVkk6ph+RUKC/r6LNsaK1CODFhXwzc/iml1xC89WllR3MctbXbKikog1talelmosPLUmwFmx7k2b7UOPPKJ3Q+xBVKJX5FWi3Tn2Wj7naI78N50Hv5dJwQFsL5w/Z/HwtFv53QKVz/3937I2KV9+f7/la274Fgn36StZICNXa6C8rLuX3n05nbbW9i7bse+gK5TXMVETN4HsF0FUwZtVg89vKizwTosQ3igLgg7LmAHzf/C3LEvblsrog/Mbtu6yfYdvtRkJKFwnRGstSwgyFkLkGsBGU9fV1NiSjhOlFo+pY0pAEbjBGFe2V/jzryeijnAffvuv/8T+7s//o6WnjtlaetQ6WgusZ0vICksXbKx/2o693G+TIwNWUR4RIEQlWGOylDol0NEkGXcMrCFACEsExSHIxF9sQ4MDnk8xIisDgRMqLQ7yVeocFnssryx3y6hKykC1rAYy6tNG5FVs6+j2NgCYmMPkIesSOmkmQUsAkSWDsH6sSsqAO9OrWs8ByKqqKq1SgFtWURlYZ8IhMkXUSTgTKYgg5b6wCi4yXJtukXML/uh9WB6mWuBQXVdnZVUqn74Xqk19TE/X404sK6t06w2Q5vLFBdKPxbURaDLrbjPeHYEWZHRhaoWeAS5yFItP3xkzwnU7I4AmyGQhNe/TG6YmZm2wP2Hjo2s6Xqz6D9nAhXw79uKMQGLCo1PhPfJqRmMzNjmBNTdqEwKNUVlPo0PDNjw4aH0DA3alr89Xhe7vH7B+fR8YHLJh/e6uX4HexMSULNYZm5mJetaWeHze0kmmWUiOqbyMlZYUsyZehQeAALz1AlC8HM3NTdZMYuGWZmtsanDwY1J8n5SY6NSUpdRu1AN5IFlWp6hA7boQkVIypDaPWWvnou5XavNRgGzR8gXuW3butF4pSOSeRPlxJcUNXRSDoK2C/u4fRW/c1zjiR/UHxQJeOH7sZWMZoGW1V4eA7KEnnvKI2oA4MfvxbdKMZMnLL7/kQxhEjl4rXOCsJFqW8V54atfBW8Q7FQF/XHuJ64mo0JtAdj1SjmlyeyL7Nm7e7K4HxtIIJCCv4Oade+wf/M4/tyP3P2hzsrJYvZpKLiwqCAIZdAG5/bACCiQI0YqD/IOLNhuNy1ILEsb+fONl7x0xVvaDb33N/uoPft/y5sds95Z6af351twu7b+1UnVTaOdOSjCOLQkIimzPgU7ru3jGXvrOj10YtfRskvAPgPpVGuc6eu65n9jXv/p1ry93KUr7RA2QHJFwMikHS64YkJG9XgqFZ8kXmHVv2OTuKcBFFe3WG+48VvVOMgl6ajKbEFoCT2YRATFYXYyPUpI8tU1FRZm7GH3yuu5BkAJjmliJZNkAUHETLixmZMXICpf2TAAGgs4VFBHpmohWLSmrsYrqeh/XKSuvtmLdJ5jXBgCh1qgD6jsT59k8yFLWYlpAm2BMLxbVxrwpoh+XHbAZZ4LpqD2ew3iQ5zyUdRKPkwQ6YpmFpI4TSbomMJizscEpG74iK2ssbMnUkhWQk1FtkUyk3BOAcr+0MC9hOilQTLvrjmhLpkVgMS1kUkZW9nlSe83GPPk0eTdnpqdsYmzKxsbGbXRkxIaG2UZtdHjMRoZGPcnA4OCwMTF5cABgJCn0hI2PTzrwRSKzer85SyRlMaeDeYSMugF6MzNSgFRPKCVYQoxLk80lVEwdxKy4ZEoAlpS1J6Vlsd6mxtUGhZW2c99ea2hvtdGJcbskACYBNUvejE9Nq9zUz7yRpoxn5cCC/pwTgc4H2c3JjwffmNd39KUXLap6wgNTU9/oUYQ1tfV+Wk6heSc0ODxsR48d86hc+oVH9+q4uxVF7m5cWrAiKT77Dt/uSZmh61R03wSy65moplxVYUmQTqpYjHXx4gWLSRtlbbJb77rXHnny4z7GQKSga7njI8aaYggxViPmHh5lt7JkpeWlrvmTXBVLgUS8La3NV8fLrjeta2zokv3Bf/zXlo4N2ebOSmusYexq1Xq2VlttQ0iCbtnOnmIcatlq6kLW2dViF08N2UTfiE1NjlqoRhp4+4ZgDOtN6OUXX7Bnf/QjBwgACvdtCmGaJHIx7fWUnE95XbHEfyw6K4WgTpbwVgvJag6EPMMKjEGmPZItwXjN5KTFdI2nUJKgz2Xs5/5BPZtbSqVqDyIACfMndVaQU1PavICDoIUign10Dw9c0YbIKVLbBlGrjBPp+XoPne7XsSgl0YAloUorKa8RaIU8CITzsOACB2WeQHVVgCJg8uhM5pCRsivh88hYtYCgDxajxDIlWTSLvc5LgcJNuamn28eN4DeyQ6wuChQAhjXCVWRBqkT5rFJerOtLBGTcQ4KxorzYqgXe5WUCWbXJrAR9aSkrQhdZIhET4BKFqI0IXtUTgMp7e0ozPWMpC3i4RZkD5TkVPQ2Y6lxgTIQjUygiAj+mPDC5fZIJ3w5+ozYM+JH1XoAzIIvvypVBAWSYziZFQ5aslL1FIRqT/snOQdBUXqHeqSitY7LE81plcbfKAu6xw3cesSP33W1tXW06L1jwlXqMz83Kahz3nKmXr/RZX/8VPWfAgXZU5WBSOmN1c4mEKzkkDSAdG3wSFb+cP3fBjh49aidPHpV1ellKUcIVIEA3NpewQQHl2MS0kWGHLD/B+mpvvc+i1LJC/aXLF4PL4CHxL0qbe3H0HMoEHwNwew/cYk2tbdeVXHgN3QSy65VeW0UIKY4gWDDzSSNEtvUj9z1oTe0drqGThaJKFla/Ok5c2jVzlK5mhWCTEPPJ0joPgYogmI0HyXe7u7rdzXU9NA1C3sur/bPf/po9/8OvWmUozzqbK4IB+Io827ZXllF5vg1djtuZU3EBz7Jt2tpkhbI0+s6N6/JCCQr9dmnEOnq3WVPzq7MTIDRy9Pzzz8kqe8HHsgjvZvIzg+2sEkDEHMASzBFbkbUSpHfq3bLVejdu9rlYFJcO7xOsmQSt585KmIYFBkypCOa1EYxBFpcSH4cjGpMGberosJauHitRuzL2iV8HqyfFxGXKofZak1Bh/TQEJZPfaTfcjbh/cEGjpEBEFGI78ZdjRLXmCUCKdG1I1mRFVY2Vl1dJ8JE5vsjvQSqtZSk4rEKNixngAESkjntdAJYoUOSjRDgnErOyEgussQ7XGu5FrIVFy8Ma1XUZQFrPLygM2bLaYEGiBZBnKsDqSkbPyfO5Sy0tbdba0eXjV5Xl5T5XEksVywUAwzxiH2zLXq5gnqCAzAE9mMSOix03KRlICJQJcniy6RxtHFvgd7UZuTV99YWULGa9D0mEWQcNK5Q69QAc6kEgxiK3JQIJxh7XCshFKjGW16i6bbdQebtt37PPdu3dZ3Wy0OlzjUw5kTLY2tIgXqu1xqZqWcZlUiZw0a54hGdE/DA8Mmh9Vy77QqOX+rRdYrtsV3Cp9vfbd77zffubb/6t/ehHzwr8LnsZsZqoQwC2X0BMZpRTZy/Y5ct9Ks+aB4sFQSZvjahjrMeZcERKUuBC9/FR8Qw8xmfmpK6ovjKqrwbJms3bdrg1f50STH8TyK5/op0kHoRmMGyXBN8OJh3vOyhro9O18ED251lDQ5Pv0eSwJnzlaP0OMHgqK0SdTq6qqdQdGS9bsGg4pt/XbEMv42VvvUO8V0T5YRAmjf/5H/17i0/2WZWEZ2cL40wL1rmhwrq31EjAL9nZ4xEbGFyUBWp28PZt0sDjNnhxSpaMrDWB24+Pn7Piijo7IK3ytZFXPGdocND+4A//0M6fv+ATxtGoITotgp30YczraiCoop4xsiqfxL15+y5raG4WNxc62K0KmJYWSUlFbsW4RcJTqtewW3g+fibhSo5HJnzTmgSFQLsPHrTd+/dbc1uLNTBu09ho9dqq6+t9jJTJ3FgYZI0HBAkxB+hIGYVAB+QQREyOR9kJzDL2egftfS07vaeHsOswz8flyMZcpya9w4bNm22rgJloQqIF8VihMLA8ClY/gRXMsSPalakLvAeppWICMVJmLSVlpck6YAqITEAVoVjavQBLQMJGEme30HQdC41Oh6d9nE3IbyV5Kz6muLZaIECod2s1IwsrX9YgTM0r+RCO9vAwYB0c1/sI+HRzWYIoCWRvwYJjriABM4Aa0y8AusCi83RlDoJM6wgAj+wlHCfVFG5NrqXyqC9PpyZ9Y3UVIU9IfaWaO+RBNEStMm1mfELtHMHNL7BRZRE5TLvV1tZak8CtVfXb2trsC6Iyyby+vtrqaisF4EE7sj7e1MyUjYwO27nzF+3iZVZc0KuK/4pKpJyS65JArVIpMoCOlJAy1VN5Za3FAeJYxPbs3unjgG+VGKcdn5y0ZFZRwQolmIikDIAYPOvuatUNQUFz6QXbe/CwA/Z1SnAFIMZ2E8iuZwoqLNC3mcNEOiQEGFXpSXD5WT+SyaO1rc0Sc3M2cAWNbdXHdLDGmPhKhJrPnZJ08GwHdPyFRQvPzOh7mVtmwXiZBAVCMfj/3hMvlnuJ7BP7+87bl7/4n6xgOWk9LdXWVEPo+7Jt31tvVU1lFo8u2ukTEVk+C9bcGrLNu3rtxPOXbXZyXq9baiPRjF0enpaVkG933HW/pwDLEfUGmPyX//yf7M///EvGGmbBZHTJYoE5LhuADPcSyVMJ/yfMmvlKLbIkOns3uytKEifrCpNFgptLAp5w+4iEHMJaTSPinCDZMFovbkHcZQDrti3b3dpiQdI1gSGCkHRlZNqvloVcVaXnC0wBs0lZRFiGRDHSQliMgWBeUpupbcUTrtTon4ORjE6UF0AOTdutRglgygIPMYZYWFIhy4N3rBaANllXb69t3LzJ2352Lu7WKAEB6SQJqAO+YV4eYf0EeqTmYrYo4FnQsbWiUqsgGEZCNyGrdHWZpYhWvMx4BzylmjbGBLE05iXAk9FpgWRUEqjIqmub/Rnx2RkBRTDnj+wtPqFdm48v6p0Bd0wUwAZgc1ep3pd+4CDHMQ54vwg2bwi9vyePpqxYdwCe6i+XoBrrjmVgGENmovAC8xMZT1a7AowoOViTTNHAvRwRiE8xeXti1BeqHB4eksU1KmUq7GNjC1KkCPgokVJFX2MlikYpRI2NRFvWW5sUl66udvW5disPFdno6Jj4q0y/N4j3igR8dT5NhuTI5QIRIj4ryivFN4VWKd7gPWLRKbvzjtt1P6xFSO+Z7T9vRmQ4SajtGAssryiTolbmY7PwTxlZTcSXrOe2KiUAqyymzztlfXZ2kj8ye5N3k352kX8WcYebQHb9E9Wljf98pF8GXwPyXpzd9BvznJpbWjyjxKQ6GcllSVdElyayCq1rZYnAhmKPYmOlYTowk7HJ40YCVe4Od0DvW2u5up2jPPvBt79uL//4u+rkZhvby62iVEK8fM12HmixolCBTQwm7fSZqKXSArfdnb7U/cvPnpU2L6DIL7LxaNqiiUVLzC/ZrbfcYb0bNmbvHdD5s6ft93//933sIjc2yNwkEgNXCcBwqdVKuLOacZU+lwvQSKRa09Bs9c0tOhe2B1BkIUkYZtK4rIK5Y4Snc0+CCpiYjPBGEJIDkiwhGSkPldU1tmPbTgFboYWnpmx0cMBGhoZsfGTEJhCI4xMOYFgJBOdMT8/ofrJiBGzuSqK69AysCiw0ngdouQtIbUx75wgXJNcUCogAXlx0pIdalFAj0IR1zZhLxyKdzBvD0mQS95IE2Wx0xt8RIcot8QyQwxOXHU9gqseC7rUk3mKsxzPU6F2L9CO8RwCFA5lAmhB65r+xHAvWIi6sIoFpVXO7z1XzMTJZKgSvuIWg9+FdfL6b3jdYWWAlC3IB0DGBOhg/5L2wzGQBC0DZu7Wsz7iSPaBBz8MT4azGH3130t5ryw95dExQFqy8Fay3HPAF4IdL1pUX1TvBMozRxaIRD0gZV78jAnOgv9/HxsZGyFIyIwudsbNpGx2ZtOmZqM3GE/4ejMOVSnGaGJvwCdBry2mVlecS9p+wuNoBS5bljhaSCUvPRW1ebRINT+hY2h780IMOdtfoWru/ES2q7XG7EwVbWQWQVWhfZXWyGGtKi21yfFRtH3OgJHMMKeB27Nnny0C9Z6L757stjXgTyG44Uu29aQVmfyCkm7lQfX1X3C3kIdUIMTq4+imCAYGAJgYbYJ0wvyyhjblrJB3mB5x870tr+TMQMnzAyly2L33xv9rQwAVrqSmyjS1YQ8vW3F5qPdtq1MlW7eLZmF3pT0lYrtnBO3bYYP+0DV2YcEsjllmzsXDaZudJjrtgh2+5zXbv3vuqjvjXf/01+8pXvuJaN+/JeA0D50RyVtfWSthW+4TYispqH5dk43u1gI3QbsAJ4YjAWxYY4FZMylKJkNFjfNzlJFZXLssErl6O4c5ZlpBAw928dbMAosyY/I5gwc1FZJ+7udD+Ze3EJfBYVwwgwK3V3d1tWzbrusoKD9DwMSXmFKJBS9gGVpgsdoEIacpkiEt0B1YK2jbPQRNyMJOQxpJB0GP1ZFKLFonGLKVyAErzc7MCSZVbMgKAp9xYRH4+oMFn2US0G1uQDmzRNfsKCWcEdLHqFe9BkawNJlWzzlV9S7tVt7ZZTRNLxnR7pvzmlno7Iuti7769tm1bdvK6LETPyynFjCkotbJqXKnwtcEIxiBNWUh1LGtU9UPibObGeWJqlS8HbgRG8H6ek3SZBNWMwVF+vgN6TGYHAIOVEBz4ADTf9GaqQ8c82ptNCoBPt1Dde5qwLHgHmV1SllYbAhaRmRkB1JiUpX7rv9LnG5YXVtvkxJSAbVKgMetlwzJnrC89P6s2EXDKCkwy302KUUpWayoWFYjN2oLAbVnnUX7GQu+57z5raWt3ng7oGo+/EcFTp06fMKYdhKT04kpkvHUhHrHhC6ftyqXLll7E+tY7i7czC0u2kyWfdu7KemveIVF/OVpfxJ9e3LdC3PkmkH0QiZZtkpbGID7RST5eJgFKEyzCpGi54kk6MsKWTo+QIv8j+40beh3kgmSz721z5fg7sAEdOi08PWF/KiCbjUzaxqaQLLIKW8tftM27GqyutdQS0SU7fiys8wRuzSHbunejvfjDs7aQWLLMar4NzaRseIL0VYsCpxJ78OFHbceuPVeBDNfRX3z5y/biiy+qAGs+XoS7xoHdBeGKz3nCxYW7jzl3jNmRn7GhsdkDAbgXY1QACfXra4/NRj2Sj4nHWDE+R0/n4b4lmIQ3xMWIK+jBhx708ScsIsYoACbGIQolnBZlCUlaScBIiEqYUuzcWCiCFw38wIH92jdKYM5ZWmVVYdxKYDkbb1dZlwQvOMgIuPgHgGHlUC53N9LuugYFh4U7OcXBSc/EJc04DtYHY2YAtbubdR2WDgzkkW55EoREycqKw3VITknG+sh8wgTqUAVz5WpdAaiqbRSYVVuxFIHSsipZA7Xual1dTtmuHVvsoYce8uw2rLqwZctWn7zOGmh79+2zfQcO2P792rQnSfWePXslYHd5phGWdWHCe0dXl7UJIEkU3KC6qVc919bruVJAmLiORYgLjXLyCg5gtKHvGRcTSKmSyaPJ3DfAPLdiAwDGFAm38lSr1CtJoqgH6oWsOqtSIvw7Ap86p8p1FsAXjN0RbYnLkgAUphpkLJVIOG+VCMhwJ6eTc1IepJDoWbhAVwVoeWsL3r5rUlh8ZQfdmIwwBO0cueseB/trpIf+FEJZ+tEzz9iJE8dtbnZWlmRMSmC/nX75eRu5dN7LNC/FibIWSfllHH3LDhIxHwis/Z9BWL3Bi2svCvju2jGPnqX2fM+nLOm3nwYNOa/JGxC3uAlkH1QCrPCxJyTo0ATpBLh5oBVppSzTAAewMWYSdOJVDzEnPLq3Nzde9v40F08JnpRnz/3we/a9b33d8lYStrun1prqS221IGM79zVZaUWRTY6k7OSpmKyXBduzv9vnu5x44ZL6eqFNxhdsaDplc6lld5u2tnbapz/3eXX2a8tRzKoDf/VrX7X+/ssOYgR1YJUSAp9SR/acjdJ8E3MCJwkaJpADTkT+tcmSwgKAXItHQAl4iFaMxyKeuXw+mdCvQRclQhQhhvbuHVr0oQ99yH7v9/65dbR3Wnwu4WuVQVg9jMeVFxdLkEjQpVIyCiTUBCgIMklEi88nbWRk2CPuEODbtm53YczKzQAP7by0JBDW+xQIZByIGUlSt0P46oOsNSwkUj0RdRmMF2KhuaBE8IoXIE/TpUty41WFRaztVRKAHe8n9mDcDz7BZY2VylgOUbVESFbIAiNTfkVVnQCt2t2/BC3oVAnkFUvEwpaYnbCmlnzPvtLeFgQc4UGgjhHuzL/DYmUuJUEUWGa5bC3MgQT0Nm/Z7Ovo7dm7R2C3z0Gebb82B7xdOwWK223b9q1+7kbVW2/vBuvu6ZFl3GWtuheBL5QdbwaWHmvFkZkfgPIsj6ozX1FA75vbXKSpjhkrzW3UMdd4xen3NT8nOJ/VHHDNqvICwJQlhouUFRWYPoCVxLgili284u498Q1J0hwQgmbx1QKWuI/ufeTuu62re/1SKxx/c0JxOXbsFeu7cF6gJqsvMe8Lg4bHx21NCh6p7eZx24qnUYNYkHXT9p2e+u2tANmrnq468GrgT3af+xj8kP28juBT6gZ5FJyfPU/7NwEzOtVNIPugEa3qFawPCA3WZ8JvPz42IiYNIh+XxCPk6KNjBpFt6nhiUhgFRp+envb5ZYyZZe/2nhF3v/YEPq3Zn3/xv9j5Uy9bQ+WaHdzeLMti2aobCm3jjhpEip0/OysQSqrIK3brvXvsyqUxm+iP2OJygY1GF3x8LE9WwlJmScLssH386c+5gMp1hLiExre//S2f6wMRsciGC8/n9qgOcJEBPgDZrCwtlhbZuWe/NTS3uhLgmjnuJSbyzgcrQScESISqM6VBj3KtP5g/VuiaMPerqam2f/yPf8fuf+AB6+zqsNaWZj8+KyBifTTGsxizANB4V/JrMmEYTRyrKZ/8gnomuQ6vXOl3V9teCevq6lpLCHyJcMQlRtlYEw3ph3UFyEAIROwJBC7lwv1HPkkPVxeQ+7gQLmgJU3iJDP/lsp5W13SuBHwgxBHolEVsIxArkKCm3IyFNTU2CWywWlmhoNznkzENgA2Awh1WqHdIJ4dsaOCULIIB23sw5Nbj8kqdXw+f/iyiHR1AtfEeuHDhbcCPVSOoP9b3wzpEoevq6vaFYllhGmALlh/a79YeALiLlRd8sc5g+SE+b9/BSgxB5vxNW7b48kVYips3b/FliSQDtW2wzdo2buz1bQN7KYHdG3qtWwDT3dOlZ3daZ3endXR0eH8EOJsJ5FD/YmWH0rJim2LpG/EZE+BpIVoK9yGrDqBOOojBUC7ksRpRJszuvvdePYM87Tn66XWHS5QlXFjjLPDSBJP+iR5dFV9hZS+uir8ZI5QChnW2ZdtOu+32O98SkKlhsjuHXhV51Rc6DaY4SCXQPV4LAblvHI9EpQyOjflabGfPnVW9TKsPZb0Iauc3ICrrJpB90CjoBHxAg1HDVFRYfV2dhN4VtyoYaykoJPyXAfAgQEDSwIUZLcMgOfNtyPTQLY337YT2/nwUsMWwOtjX/uKPLTozYhs7Kmx7T6WlZZ1s2NZgbV0hSyeW7eixqE1MpCUYqt2t+DxuRVlicbHqSCxjqeV8F2irAp9HH/+o3X3/g1etKNgPC/Uv//IvbHh42F0naMUezanfEYh0mrLyMiur0BZifbJ8q5fQ2S3BxwTmQNAC+ovBWJasXiL5fCKxQMCDAgSGPCtI0FsoCwmAXPYVjn/7t/8Htyro6lgZvbIMyCQBEPly/GoX8mcyVkemEaL5mBBMexUIBBjvpN1wDV04f0Ea/bwE7UbrlfDEpZWMzzsYr8lCW5Rw4rODjgQBqyi71SDm4B9SkqAfxmiwzghK4b1QiH3OoizQwsKQ7uOVJ2EEeMgKI8sI76bPZOegfkkJRfYT0mYJmbTpPAlLhFcwTguI5duc6ik2c0WCctLqqpcE6GV6XkhKQ5kEfaeHp78Tgt/h4dd+hrdoC7Yc+CGUXUDq3bH4WIII0GtV+2Dpkb6N5Yd2Csx27Niu/U7bvXuXLzBLImo+7+bzHj4DhHs8hyeuUNbj86WK9nA+n7PfOQ+g9PNYzmiX7du7z9ufcTSCRIRcamPaSP/U3igkvEygZAbRnLi481XfmwSmDz/6uNXV12ffE7r60m9I8NLpkyft0sULui+uZdKqSRlLJdUeGZ+v5ikutdEnGCPbsHmr3XHkrjcDktdRTsTjaTiv55DxBFC6eOmCu1FROMhgw7htjnLX/OAHP7AfPPMDKd5jnjj59Inj3l9DZaVSSNqvnreOVNKbQPYBJjpu8Im1mYgCu3zxoqWleRWzfhdaOBqfzmNipPq2LgksDYIYWAOKeUAbpFUSWeXsAr3brUenYSwoe+PnfvwDe+4H37TVxYQd2NpkjTU4u5YFWI1W2VBsk4MpO30Gyycja2ujralznXu5z1YzeTadXrHR8Ly4rMTBpKqqzj79+V+zrTv2+L1hPULD/92/+3/ZN7/5t7J2yLKh0yVgyyR8WesL8GIukGddr6+zOoEJQQa90spbOjpd+FHUIJydwf20JefmLD4bsViYBTQXXUgSRMLNeS/uj4aLKwmw+cIXvuCC0x+u3xGmHR3tnvsPgUWADmNnBDAQbEJ+Pe7BPCs0aoJGeBfchgi+kZEhdzeycjgreiPYsDCZVK0Hu9sQNxLABqDkiReCBqfytQMgiwXgsrhINMw5jG8xZ47J5QgzMvjnhKpDIfXm7yZwVFmwPKtVZ5Ws7Kw2wWp16wsQ0z2w/qm7xVTcBi+dtRUpAM2NNbIm2sWPDQLjCtVPufV096rdBITviFSuLNPneP+tEHXOBR7CD73qWikjgJ7eKbf5MjK8F58BaN7Nfwuyt7AB7NRlsJICW5B+DIUF4ITHsBoJzSfjP1tRabEEdrlPYaCeyRbDRhuuyLJBsWhuF8jKqrz97nvtqY8/7Rai5+DMlvY1hX8dAY7nzp+1vssXHTA5m3FeDxbCCpMyw1ggChH1gSehS6B+1933uJzQDd60cqlHFGTWjGMs8PSZU/Y33/hrGxsesKmxYTt/6qRdPH/OJqem3HWI/KEfoeigaDEc8r3vfd+e/8mPbWJ0yCLjIzYzOmADAkAUnF17919t33VEo90Esg8eUb2vrmKqvK293YMSrly6JOYhZRICmeg1ggnEtGIiBsFxHSF0YchoJKqOWOSRcle1sXe79XQ/BCN/CSP/zje/bJfPHLPq0hXbv6XeCvOXraq+1N2KJUV5Hq148dK8Phfa4du32oUL6iT9Mcssrdl4YtXCc6SYWrFwJG633na7Pf3ZX/Vw7xw9I23v3/6bf6N3i0nQBu9MpGKtQIvxGMbMSBYcqqjSZ1JQyVqVEGrv6bWKmgYXyBBBFwRWZJKyouZmHcRYFRphAMAECz8yLiYhL8WBOiaM/shdR+zppz/lwo36z9UnZSFbP+4nsqygubI2HR0e4YbQ8yzkOs+DC1zYBHPGsKbjMRL39rtbs7Or0+eDIWznCPMGxNTPCeFeBgj1j7B/gIYCoMxwO85nnI73JyqQ+YpkJnGh5uXkTAkyxuv82RyXoJdgr6mtcQsS4Y4ylBPuCFksMVyHWJJjA5dtvP+CrTBlYIVIzZAAl7lnEhYVNbJsdkjIl/Gwt03vVLQ4/wcfgs2/5bbXE3X/Tp8F5a73NhTR9kRm7tiBS3OXbRQ4tba0eY5J5iQyZw8+ffjJp+zJT37G7nvwUfH+nWrnbgcB2iIoz1sp05r1SQZcuHDOA0rIywo4kc8R3vWaYLxPe8qXlELEGNz9H8p6NbLvjXzA68C8u1kpXkRgkv7rUt8VO3P2vJ04dcJOnz5lfXrOpIBspO+CRSfHbVrvMx2O2Uw0Zv2DIzYyOurpxBYXGN/Ns2PHj3tWE7wbyXjUgZwAkVvuOOIBWwEF9ZYlFXNtRe9/E8g+6ARD4jLr7Oy0iclJG5X2jgAkFBuW8PEy3EQSPnQYhCUuCObnkL+utrbO2lpb9FvQdNzv3WpGno92TwcZGey3737jz21mYtA2tJbZxrYyW1xdtKbOkMpebqnYgp04EbWxsZQEfr11bW6y46/0WSa8ZHMCsuHYki2sFFokxmTkfPuVL/w9u/uBh7IC2/Q+GZ879vJLL7m/nn8EPNR5SH3Ix4DqpRmTXaOqpj4IvReAVOn36romj7ZjfIhxDFx9Qah13Objs54RPjobNTLO475dklAgj6Fqyus1oDz7+7/+63bHHXe48HotUa+AKWM6zc0t+q6eKCFBlCWggOuuvLLGczySegrg4Z5qML8fmjBJdUeGh61cgEwYe31Dzjoj6hBXFZGNzFVasQIJMdp7TUBI/QftwO0AKACTdta99Ru8UiggzS9kYdEC/07dUQ7Ad++BvbZl22af+OvaturHy6VzUQYo62I6YX1nT1p6NmwFuncqtWDxuYzeMeUurkOHDtqePbscDK9n+nl5P3f9+vvQfkTN0tfa2zqspbXN+iXQr/Rd9LB7Ii4/9+u/ZXsP3ebjvbjnaB+I+7zVPskpg/0CG1lHjLIBTlzrWW2k5ABuiOpF6SurYggsweZWUuLd5m7isMB1VOBzZaDf3dqnTp0WaJ3SdloW2Hk7d/GiJ01mriSRv3OxqLve41HG/3R/Pa+8qsYn4yekdJEPc3R8XPyZsQUpf2QdYS0/xl7JZMP5JMI+fOvt1tOLcuauI3+XLFHgm0D2y0JUO4KacYCBgSsWDk+55UB0VmCNqYEk8AErj8gSe8DEKQlrtPyO9jarxR2WpXerGRGeCHtud/bkK/bDb3/FltMx27Wx1hpr8221cNV6tldbU1OFjQ3P27ETMUvNL0tzbbWVfGmXZydtUZZYZDHPRsMZm5tfsGhs3jZs2mS//hv/nXV09er+/gQbV4fBrTgzE4xlMXeMLBpEysmICKwtvTtWSVlpYBUwWF1eWekRbbjPCLjwPIVMFs0IyDyqMezBNIA+ghtXIYIcbZW384wqug+W7e/+0991X/8bEXWKUEHo49rskuJBiizmixHduCLhAoDgYmKCtoeUhyqCDPOyUBE0dLNZWWdXpBnPzyWtq6fLrTNcfCQzZpyFwBECRpjIzdQC+ABFhjoKkhBna0zvqg9eLjZcnSEJVKIZc1kxWO7k3vvuskOH9/pYG/Pienu6XVGYk4XKmBrzuwqL8i08OWoTssgK3J2ElSqmk1Igs8927tptjz35YQ+X/2WiXN06ftCl9IHvuKiPHn3JBlVfK5mk91PciR3dG/w67zXZa3O0/vObEecMDw/aCVk+WNY+DUPP9JyWDISqI/gYWUEAOMz7Ky6rtMzSqvrPqP34R8/YSy8+Z2fPnrWLfZd9FYLpcNhlBNG59Kuq6mprl3LDkASZYYL2x3VdbqWyuls6e61Zv3tyhpUgP2dsNm6DQ8M+nYR3KxU/l0leEbhTW1cv4Aupf836PekT615VLOsgtqL30MPyMvrpJpB9EGl9lTN3CeuDhKXzEo4+XuaWlgSOzvPxDf5xjRgcNxEuLgIGCP7AYni3m5Db4fZ85ltfs9Ov/Miaa4ps16YaWRVimtCa7drXYiXF+Xb5fNwuXkqIwfNt574um5iI2cTlmKWl/I/OLtp0LGOLy0Hmh3vv/5B96rOfV3nL9TaBlDglLfSv/uovZQkkBQalVlnJOktYaks+F4tgC5LI8jsCn6kLTBBGuGKlBW5FdXp1Pk8SnExY0ie+Ttu4tFSsCuaW+dIk2jMnxzVl1S9W2ec++zl76qMf83GTNyPq1q/RHkBta2v1AATKybQBkt8CAEHQTrGHtBerw5NBhHGt4pIy1VXIQ/JZw2twaMiBdce2bR5gQog31hlCzLNTZMfOAODAEgra1nkg+w88Q+PgV1yC40NXbKjvnEWnJ1SWVbv7rjuso6XJ/vobX7VvfO2r1tvbYzv37JTGTYqjhO6AVWfWf/G0DV25pPoQeKrcAHy59nv277OPPv20bdq6nQrw5/+yEa/tTl61LVM/nnPAeN5YzdnXH6R9irGIC6VQ1gU8tK6q3k6fZML+sVdeEo8uuaUPb8ELniVGSkae+KeivtFqG8hs0yDtqcQiApGZ8IxkQcwWGHPV+WwAF32CPkYbM5WHoQlC+iORqMsPfmfOW6kUrtJykptXu/K4tMD16ry6jtyRkxMT6m9RVwCXM0GUL8o0ltrI2Lj1Xel3DwUrMcTVN3Ftqvxr4iO3yLSldaubFtkHnWBYqp85M0TRsYghWjVuCrgJpsE0C8CMc6UxiQmJXiJdEumVgvEymvLdIi+UsZry3/zFH1hsvM82tldaT3OphPGSherWbPuuJktGU3biRNimJzPW3lZpG3d2W9/5CYuOJGxenWVkJmnzSZVW9yIC72Of+JTdcde93FrvLXGsD6dOnbLvfuc7Api0uyjoCO7+UxFwrTAuldvHYlH33TNOxIRQsnr4XCB1dKwxAABrjMSvjE8xnsEYA1Kf8QNcubj6sG0I0ti5c4f93j/751dTZeXA6mcR1hmBIYRws8JBMpn2zozrl3dACcENg2uKaFRcUD4RWRsTt3ErDg0MeQqy1tZ2Dz9H2MzOMvF2SRYmbkC9jyw0Gt2tTuY90Sx6vjtgBTwQ7ME6YslEzHq7O629s90z/ZP2aMPmjT594OyZM5554+DhQ7oyX2A6oStV/xJY508fs7GRQU9O/OBDj9hd991new/dYvc++JBtVR3nxh9/2ellWTx/9qd/YqPDQ+LFee9/BGslUwvusmvv6HTF6p1SODxtL7/0ogdywKe0LkoYUzCYk1nX3Go1TPyXte8uZB3D4mf+IevyVUkZZmpDJblAS0t1HK8kKzOkvG/Qh1AIGTvDnZ9KzqncafEZwxWLstTjPv4OD+Oaph+gSJEYgM9E+jrfucAS8uDmRBnS7yzbg2uTKE/G17StTc/MrMwn1fnzBWRrllFfmNN2E8g+qJSreaKqmptaXPiytASc7AyNW2FJzIUrwIVK9gLtYHRWUW6or3MLwTX1tyiMfyplrz/x0k/s2b/7KytcS9m2ze3W0d5oK8UV1rKpR5ZEo02NLtjLx6ZlJaVt165OK62psLOvDFh6bsHdimNh5sAINMT1za0d9oW/95vuVsy9A+V88cUX7Pvf+667QXhphD8uCyLvCMQA3INce0HHJKqK5Vo2b9/pgMY9ECpYawueWzFu8WjENWhADkuOvgcBQNQPY2XM+Xnsscfss5/7vI+D5OjN6m79ceqZ/wSHtLW3+URgyo770BdG1LkAml9De3AR7yWlgwTERDwyDkIqJJLaogkTSl5f3+AWOaH7aNOAsK8thnCRIuNBG7oP1phbVPrL2BeZ6ffv22u33/eQNXV22+UL5+yl5561JSkHO3fusUO33mobN21yt9D4xIyNjk3pGvhnwQM9KspK7Mg998ha/qwUjbtVtzusqaVVRWYszV/1l5JyfYkIwme+/z07fvyoW8pLsmrz1hatUJbPioCnRPy6Zecu8UJH9sq3T1EpHy/K2gNcGNOFn+BpoYmssGYPjmLCPPMPQ6EigRWu9hL3ELAoK1Yc/EVZmKaCxY9yyzvQziTM9qCnomBaD33Bo1dxYesZnt1fPFlaXu5KNJKG35mHCAfDz/4M3ZPIT5TIOvFruYCT4DOsQCJpmXs5OTW1NjI6tjI0PLxypX8gLZDLxOOzc4tLy3F1ZQGZzUq23QSyDxZdExVlYiKi5MjazdLnJHj1IAUJq2WBGQwWjJcF5yPM8HdHpWkR+MGgPk35boAZqw5/9c/+sw32nbcNG7fb9v13Wc+eu61n70PWuuluyy/ZbKnVLptbqXeLYfO2ZllLURs6My7gzbOJuRULxxe9/KQT2rP3kD392S/4WBJE+SbGRuz//D9/386ePecplQAULIblZaIlA3Bay5Pmq45W5AENeR65R8hvY0sbN3GgB+B8nSuVOekpfsI+YRpfPhFehOQj9AFJAIWQewDg8ccfs/vvf8A7aK5MP4343c9Zdxrfq6ur3Cqurq5xQMY6UxNkhUVwDeNxADIBLwCsh3+HQu42IvlwYj6IRNu4cYO/F2NZHrFGVhCBmY+j8Q5SZtCUATqeQSBAq9p+47adFqptsjlZh+dPvGzDl8/alQvnbXhgQBp52jKyUk8dPWHnLl2WRV/gwospALa6aIcP7LXHn/iwuxFxt3o9Zenn46IbnGhv9mqjY8de9si9ksJ8z+UoLcEKBGpE8BWXV9rBW2+XVdbll70Tis/GHMhSandfB0/E8i6euSVUjh4nnvVhJ/dAENyEyxw+wCxnT1nhs9wipyhAHKd/IE/isbiXF2BmTNb7lfpuqcAqVEoCa/HUCvkpUzpPPKeNOY9pn8+mvqhrCUzSpd5fiVImmbJHVzJtSOUC0LRfW8osrCSTcyuR6Zn05ORkZmhwZK6v73K8r38gPjkdno3PSv1Nz6cKC5OZ0tLqm0B249OrdV60ctxwfZcuulWBBgazkWuO7AH4tT0kX6IZQcaf2TgLES5Yj4Qpc2LejeYc7L9sz/zwe9bctck27LzDlkubLJoqsfyyRmnru6ywvMfy67ZYy9bD1rtpt1XUNtqZE/02NTDu6XoGppM2l162tEBkRcD05Ec/YXfe/YALdyf1hv/2X/6TfelLfyYQWvJOlcosWjLNPB3yCRL6C3iXWK3qpEYgzaByQ2OTZzUg/J3Xp7PijsRywa2YUF3MxiLuvvOOr5PIo8cHMbo/n1RRpeq4n/jkJ+3QocOvEtzvhFAcUDKIbGSDGDujTQLwAThoM0qhjq53RzChbaMEkD5pVpbYpIQNORvJaFFaVurtj8sVc5SxEhdOeic0ZQ8I4B66V11zszV09Pj9iNi8dO6UxcJTPl44Ieue78deetku9Q9aXWu7tGjEAfJ51bZv3WSPPfKgZ8XIWazQTZGgOqAqvNHWfPz63NlT9DpZYTIiZDnhAs4IbNq7N9jdDzzs0bXvlIgKfOmF5325Jyx06p9ECAwl0Cb0h2VtPrGfTcDCBt8z7sv8S9zRLFIK8ABm5Id096KU3TmBGPzIuPqizifqli0WiVhS1hoZTKJTExadmbDI5JjN8HlywuL6vhifscVEzNe5W5KyuJRJirfilpRyxFghYEn+T1JoLer5C6n5taXU3Ep6PrGi89KpudnMbHh6bnpiPD4x1Be/fOns7MmjLyZOHTuROn/5dCZ2rn/lVH//TSC78Smo/pwlhZsQAcZinGjiABmWDQIYF0BuMJhWw2+NQJqOhH28rKenx83/d0LrLbnTZ89YUWWd7b79Q1bV2m2FIbJcpC1P925sbre8ohJbUBnyi0NWU9NiRaVdll6ut2h01oZZriY2b2uFpTYxFbW6+mb7zX/429bdy7paQbkvXTxv/+E//Hvrl3DFOmJhRDTPDZsEnBt73KpiaZLGpna7574H7P4H7vOxLFwsvuRIkSw0dXLeHW2R1E++6KA65PSkwBRtVA/Ct4/V6gPc+o6LjsTDpCr6e1/4gu5JxNnPx/65OmOPdcZqBYTlB6sXJLyMgIQHb8iaDiwzXaA/WKAAEMoJE66Zz8OYC/n0iAgjPRdLvRB0sCpgDyITyQqS7+8SJMbN94TANZXS3KVFk04oEp6xZYE5bkcUoFRm1XbecsT23n7EKipZ9y5ItXT74f22dfMmlT0A8/Xv8ktP2SqgLgjGQomYk+WE1bS6IKtFyuXOfYfsyU98znZr70pmcMnbJlx/L77wgqz5WBbICNAIArvgH+dzInOJZBQ4obz58jy+xyMhK0w8QwagTDLpihzjygRMpdWPWFkaCw5lznlPnAdvMRGaeWQAWjQmMAtHbWpyxsYmpiw8yfp0YVtKxG0R0ErOBSmzZLEt6DMrS+zdt8eefOpjtnf/Idu+bbunE9uxfefatm3bVrZu3bKyZfOW9OYtmzObNm+a27RhU7xnY0+8u7Njtqm5JVFfW5EqXSnNJEOhlf7//X9fOadC3QSyG5auVT3NAJjg3mlva7eZ8LTPP0KDLykOfNksouiZG/TZr/WmW3PhPDMTtgZZLu2yCt5pk3Idz0Cg1jd2WrvAp7G9zTp7Oq1LINnR22uF6tSM0+Src3m2dpVjQexUUNFpxWXNdqlvwEYmRi2ZWZJ1lLIjd91ln/rcFyTcgxVtKdqzP/yhfenLX/ZxokUJhDuO3G2/+7v/zH71137NJ6AO6b3r6xs9MepTTz1lTz7xuO3as8ciAsqUQI+wc96faEXcJe5WVMeKRqZtYnxMnXTBoyOpG9yLy1hnejCAgqZ69z1322c//zmrqqJb/LyEZLhW3yge7aqzILKRCNOcdUb6McYnBBqAmOovkCpBu9OmADrrjp2/cMGDXmhPz3aismOFcX5OqyYSjShJBBnunfraahdyTCyX5JPwIs9j2tc4q2nssnsffcraNmyy4qJ8Xc/yNCnr7lQ5m14dXn9THAQUyHtcdnnuFdi8aYvnPO3v6xPwxKWoFdnn//4/sgef+KivGI11/E7rjgCSl198UW0ftqLsZH0UDe6JYspt8VCgBBF9i9vZoxrVth7ZmAU0T5i9iBV2zVILliBiAr5uwrAE/wWU3Gs+Me/BHkQhBtliSNK9IN5btMzSimUkC1i5GsUqrf7s3gRtvtSO9g898pg9/rFPWmdXj/X0bpBiuIkE0Gubtmxb2bJt58q2nbvT23ftzezcs29u19698d27D8R37j0we3DfwcTeWw6kduw/nLnzzjtXvnzunFtkP59v5CZdd0Qqog9/+KM+3wgtnDGgokJy6eU5Uwb+8kB8os3joiLq6Dvf/Z4nrv15iAUG08sCzdVCt7AWiaVfLbaKqipjRWa3AukMCGU9m5DftBh+UZ/LWrfZlls/aiVVHZaYS1tpeZndevsdVl8XRHTRIXGNnDp9ykZGxiylDtLU3Gqf/9Vf03l3SuhnLBJfsF/99d+yf/v7/9b++f/4T+2Ww4etQhZh/8CAh48T4UdHp2OrV7uWCnAxlpSIx70Tp1LqfPMs2S+AAACyRKclXdR9991njY0t2aM/LyHyslZWlnAldnd32aOPPmwPPfSgrLQuARhZW8icvmalElbMy2FZmDXm7eg4IFSsnuxL2KvcWNho0aSiKiwp98TSaObEra4upS0Vj1giOmnLiZhNjQzZSy+9bGEpIJVlZVZdWW0NTS1WVVdrocoK1XGDBNu8a9QISJIRL0kI0naA6E16I1K9uH8xIJa9OXzbnXbg1jtsx75b7Z6Hn7Bt+w5YvvoelB1Re0eEx8UtMeejYLwLEEPpQinJVzngeU+SoM2LpeOMYy0JeMgvSraRdDLh49t898hXH+dirDl4F+7h1rf3H94wGDsmNRbOaiz4Ip1XImWnOCQLU/19oaDEEnnFFllas5F4yoZn5m1ydt7iyUXrGxi2c2fOSU7EXJl+c17iuUE2GcaHC0MhKy2tfl3e2JsW2QeCYDT2QXPUSAjh0iAHG64HHxtRp2GtJrQpT/6KZabTuYLPjM3gXtiwIUh6+3YoxwYDg0N2ZWjUiiU8JeskTCU6l3gG4b5BGbEQmJzrrjL9klkQuImH55OyjqTJzUqzvHLhnACs1r7w939DgLzV7w0NDQ3bV77+DZsS8+89eMh+9Ve/YIcP32knz1yyZ370EwHZvN113z3WJAsjEY34O2Ftfu2v/8YWJOyJzKIQjI+toH1mcKPMWSIWsfHREUskGBMz11bdApP2ypInADCd/15ZY//gN3/LUxC9OxTUm9dLth/n6pKxMyyzlpZmFxhk7kdDxsVDFGowPqcaFCCvri65axIAY3VixkTiWHNoy2rziYkpactpz5Be6kJP7yhtHGuMMO2xyUmvK0ASa20hPad2W5ASUC6NudejzNCm5wTw0XDELeotvZ3WKpC7Sa8nb0HxeNCUQXuSGX87S6gcvs2O3PeANbd1eL8Lmj137tsnxrpOHD/mCQJK1MfhD/Jo4i4ElHCP+9QR8QG/eZJs/Yd9+IhCh4VP+3owiPPTtc1dKP4OgCHXMsF7JYiQRZbonDx18vw1pqvoc3GBgIyJ9iWy4EtkJRZbgTYrKLI1oqcLpGQVFtt0LO5jr6Nj4zatPspY79Iy64znreg5K1Ii0+oLRCbenEf2y0M5ZgtI3cLTIiGU+vouuzWB8MN1xbgSYEInovUAETQtxCKTgbkL42Wc+3YIl8XlS5dtXIKUpfTLtQFUwSKHBe4WI42SgwJjN2LZgkKeyqrW0hBX8iwSjgpUYgKy07ZpY5d9+rO/6kIUQmM7d2nAiipr7aEnPmwPPfqE9Xb22JX+YcsPVdiW7Tt8jGxxJWN/+7Wv2w+/8207dfa0HT16QiC2YhU1tQ7mentZF8tGaDETktMCetJSxQSOuBLXAFg6sMqOBeeRihIM5WXl9hu/+Rv28COPuiXr2u+7wv5B23Gv194PsMrNO8PaYk02IhsBKrJr0KZoxCweSvYFxi4GBwd9zlxsLm4ZAdm0gGd6mmjMWdu0eYMrCCRB5jr4g0i0NYEa0W9ziXljEU80fO7d0Nxhu/Yf8InZMzNMTZBwVB3VVVXYvt3brKoycMEG73CTcoRSErTltXphfNpDzxsarUx9wxVJkZ/1c1Qf412nTp7woYRiLHV1KSxnD+rIsNp5wlLzBHLM+/h5RrLAYxJVSNofoixYa5DzoX8S6T0kLrK8qe/aOI08nyi9uoHPKSyQIoVyQ7/wjB+lZc5DrGJOiD15RVlstlp9sK6hyepk8XNehmlA4stx8Sv5HUfHx9fGJ8dXwuHwSjKZTEuhzKjvzanu4lIsfyqQBaW/SR8oIqUQC2/e/8DDdssttzvDsrijJJYVF4gbVxYl/ILJw7gcvOOJmZe1f+6FF+3ll192q+TtEJFSPnicTnry3dQ8qx0TfrvgA8fxuUVLpXA16lkM8ahXUM5QKF8gUeApkaqq6wQeJR5huEPA1NoaRPJB6YUliyUy0mzbrLtrg40OjtmX/+xL9vWv/rldOP2SOlJSGpa00xd+ZGdPH7XJyVEbGbji6aZKZWEyoA6AB52TAXAGuhd9UmatOtm+PTutlrEi/abi2SKrOssqY9yBTk8m/Z4Nm1Q+fQ+K9L4RGdYPHjxoH/7w43bLrbcYK2ADZrwMCaNZ5h6xmJyP21ycRUqp+5Rb46ytlkrGqW3bsnWbLOCMQC3qriNSWuGuLFS1APHz0bAN9w/YzHTU8gpDVl3faumlPE8K66tsz0trlkBsaqi0xnr0XNXE+10ZNyABBG/uOvv5CIWDDD0oiLln5Nq1SO1aImQrosPJ+k5JuZmemrCG+no7LLmweZt43rPcMIa+4n2essL3AO9VsHUg081EqLxYavrrz2AaR4EeCw8xxaAC0CovtfIQyyf9/9v7ziA7r/O857a9d+/du71hK7BoJAoJgkQh2EQUCmATabGIajGjWLJijT12ZMfxTCJpJn/805lMMvbEjsZxnLEzE0m2REYKq1jETokkQNRF2YrFllv29pbneb+9aKRkSqYkAjgPcPb7vvvVe79zznPe97wlgnhTzLJlS0vUycF1T28felnkCC63A2UAVwb8ts4Ots+aRQM5MnoUL732Mr7/5BN44pln8MLLL2P/wYMYmxyzyETvByeRXWawyqy3UlNKkQglsx6cPHmcFXgaflY0GYSIRCplddeeZKalrJwkNalzV+QIJePs4ujxg0JVQeoNOVrLd0sqTE95yKrP65YplfEjS4cfknWkGhufU5oLNQD5TclXSmlMEjNj2LN7NzZv3c4reF9nai6FH736Fp55+jmcnprEkQNvY3z8qJntzk9P4MTBd7D/nTcwPnrM9P+aQ5IKs5kSXTuJMUBi11jT/Me4X6NTRbhPs/OO8P7NTXEL26PwOlK/8HSbx9NDa+JbqfcfeOBBy2+l5/lVVn29U0lnksoULFrzAzKBTidTnnQmi0p+H038y9Re836aw9IEfpVF+3p7ujDQvwz733rbMhgr0ko44mVwNpUzOyc5hU9PjGNhdhZBf8hUkzKqWUzNokzCTy3MoLHBj1tu3srr9fLBlh7QdQMX4P3qxi+rvkgleODAO5aTTNaoqifSumiOrGbzmFIPinQIVmppHXbu2Ycv/NaXsfGaa7F8+QpzzpcfqlLT6FwZbckwxFTw3Nb7NbUiIWeQ3GKGdUMpaXiMBlQcGOs+cry30GoNDdbGNb1hGSiWlvIFlWO/UtsoFY4CVcsnUvvbSHTNrc01blci0XCF/VKuWC3lF7O51JnZmeTYxFhycnwqMTN/Oj0zPZNNJpN59m1OtXi5Qm9EL6X+aiTOSz115Mhh8znRCM7z3Gf9k16RFV9Ec3ZEx23NxyyysqrTVAzDDwLdT+orqRYFEYYeRORhYZJ43RrJrFrl/WR8IjLznpT7ZV1JQmv0/N7UCPfsvt3Cb+kIxRrcf/gUTk0toOLTpG8Iyfkp5PmMQVZFRU1IUQpJpxdRlS8Zj9dEtYTKtk4ZLnTapLggFahNZOey5s+SWZizEaWs+CamZ5Dgd5eTpshMjVfJIzUZLcORBx96yJzHf9Wov0u9H2/urNfmz/QukyQzBYO26AvsSJrjMqxRShVKwiQ7m/dgJ8Of36KdqxPiMMbUuuq49F40iJH12kJiFrNTE/Dp+5PYZAknP6JSgVJeap7vJYfrNm3Atm032nPU358tHH49IDnJJUWpXGQUJOmK1d8Mo8wJmXVGhj/WHilFST197aat2Ln7DnRwoDo4OIw1a67C1Vevs5BniuQyoHZPKUrSjwyfvE5FLVmv2iOyUpnkpbpV9WI0ilD9QS9tkCLnSKpTiDUjNZWQ8ropkgilPdY5c6Bnv2PWuNzWLTgoq1XKpQqbXiUQCuYikUg+HAmnwuGGZMAfSLIfSCTSyfTp2fnsqfn5/PSJE5W33nrLEdllCYk4S69F80GqeAphpY5ZozYF9LVI+ezsPOMPHsNOTiM5z0JJZyhN+byN5JYPD9nE7QeBRmlj46coLUhtKYlP2nhdkle0eyhyvEaManDyZ+JnOlHPy3tHQgG0t7ab+rC3vx/xWMTOnzw9h8f+75NmUdjW0mrhkeZPj3EgWDTSk0WfjyM8S8kv/TyXQUpgSlXS3tWLaFOz+dFJlVllA5S1Vp6S3GJiHjWOKNvbOtHdN0ypMWQNPcZRo76Lmr46B56I++6/D3ffcw8b4s83d/jhgu9KPxV/TE86G7Cs1JLOUooKwo5FIYaUA0xhpdR52UQ//0m9nMvk0cgRQyjks1iPjZGY5ueNuBczaVM7yUCgJc4mr05Q85v8veJNCnMWMPXmTkrKXaxPBqsvtmKbDr96qD4cPXQY77zzls1zmcM7X6pCYKlua5BnpvesC3pLmUwBQ6vWYPuOm62uqG2qTitQgIhNUWLWrF5ry+Ojo5gYm7BBkLoVDex0jeyi4jDqumpPlPxZf3R9GXMo6LXanhq8SNVCpLGt60HVlCwBqKli1D/omXgeiVBzeuViqcbrVkqFYqVYKObKxXKeA7QUnzEZCIeS4VAgEY5E0pGwPxupID8fDldGHZFdxrjgrZA0WBM136QR1vHRo9bhaXQkk1ZJO6pOOsbMzY3LPBXc/OwZ03EPDg5xv3dRde5eBVza4LGL7PxVdK3xU6csKrv09KzpOorH8voqqi6s1JLKeHk2IJIZr2sGFqr4/CxKqUym33MZL027BLennnoWjz/2GM5MjlNiGMcCSaws1SBJrFApIByLoqOn3yMtjiRjlCKl4lDqimhLC4JLRFyP5qFYgllKXqmFWbS1trDRrkIoHEdnTx+GV6zEypWrLFL5QmKOT11DH6WfL/zWb5mf2q8T+vls4KH3w6VGu1IdK4eY3p9ZnpLUNEiIRRuN7DQ6lvWlRsiKgiIn6QYOGDo7Ovn7R2wwo+zhUj1LpdgU1UR9zEbZiqEXjTcixjqw6brN+OSDD2NZ/4Dd/0JcvO3wq4IGNceOHcabb7zBrZpJPCIuEZnUyiIMzX2JaEQ4rBxQYsutO26yPqAOa6p8jXq3XuaEGl566SWMT0wYOaoFe6ihmKWURrKUS0+9TWmqQm06EOIAUjFPSWoK8G0SmIxQxGK6CYtymSlavwZXOt+ijGRzXBZrhVy+kmcpcMSdz2fyxXwhVcwVkoV8Llmq1hLVWiBdCSIbJJF1kMicRHa54rw3IgKpbypkkyZWJ8bHMDU5xpcHivxLztLszNRLymFaS43gNXKSxZ4sCXu6uzkKX/Ln0h9Vesp7evtz6RzGZtiBln0WwHT8xKjNzagB2YhNIzU73jtXxiWKfahKL2tGqRlDJDRLTa+YbTxIBKf5smS2gkyxgkMHFf9vPyWoWUofi2xSFUpOeXPYbSJRtff0oqW1wyJ49/Z2m8WU1IsWQb6RjUqiHy8vfb6coGXGnkkmkE3NG3kqP5QMU2TYsXbNGnR19JhqZnT0iDXfffvuwqOPfsFiWv56oV+Q75SLetPTUurf4eXDNs+gQUQqlTQikjN8a0uzWZFaNHr+XrVqER3tLaaClEmAXn2G0tj05ARH8DUbuJSKVTREmtAQpeTXqnPDJLLrsfmG68/e14P3PA6/XuRIWrJWVQYEvk62raqpiuViIqMMEZna+QClrN0f34u77/8kepRHj+9S4029QqtTdjUP8/NzHEA+xfY/680Vc6/aponwhQxJrISQVJk8Ub6p0opIElSblwZHA0S1l1Bj2FTdyjwu0pXXGR+J59SjjSxFHCkqRmOhViwWKsVivlLM5/i1ivlysZgqlorJYqGczOcLiWI2my4XK1kSdT7T3OwksisRcY7Qm9npjR49TGlDiSM9k3xVsLqVoiqcpxbUaCpoUdWT7BilYmxqOjdfplefL1Rw7MSkOTiqgp4eP2Wx+kRiVjU0+hJBaalz+NcaDBuGinT5ks50z2BIUh7/LUl+kYjW2UhLPvO5GR7u5QjTy3Kt+TuF3VJ4pfbODkoNcWs8nV1tJKKViMUakV5c5PW9rNGyyNS9qyWlnvDUipLGiuz0q9zOaq4szesmZxGLhNmZU5IhuR0/dtSkkT/+d3+CjdfWU7P/evF+LU6/sVQ4y3p7LaK+pDOZ6Zt0xuOVMLOJnYr8yNSxLeOgZJLvShEe1EXNL8zZIESqxgA4SucPH2tuJJGxLugl+AKUWocpka7z3qvDRwrtrW3mRC/NiSSg2TOnPc0DCQ7FnA0sh1auxud/+yu45wFK1YPLvYrERmlv831eqbJpPPXEU2z/SRIZD+B/ozOSVkVERtLS54qKHwqIoCokxTLCPkpq3BeJBI3IFP81qIhCmhNjHZVzsyqlaaXVNVQ9orVIO6VirVIqcLVcqZZKOZJYnp+lSoVisloqJ4ulXCKfK6QruVyW5+Qb+edP//RP1XE5IrvS0GmWiDXzL5M1m5mYs4KJaqRO9KJu8PWKgAhLiT47x82q+ZdJneW9dR8S6QyOjI6xawxQWlrAwswUR1fe/Jg6V13BHC15hCqstRwDKzI7SHW49Tkzz+SXTUWHLNXycCiA7KKSZBYswvr69VfxHGB8atqksWYSWTOlMHXUUZKX0sV0dbVSQonZXJdSriu2IlsRpQ1FxS+hWMjymgmLrZhLJ9Rt8/uT5qwheQFTY9EoiTKPI0cOYVnfMvzBV79qJs42lHy/Vv8RgZpjnKQuy0pZNiqpYVqOppSsNeEuKzINRvQTj588jqyiOWQySFM6laTaRBKXqicc5vsPVC2NTrXWgEi0CRs2rsOaNau9Gzl8pCBVYHd3L1avWcM204C3f/wm67/U50kL2CvH94GVa3Hfw5/jwK/H2qa1QZ38U6rz9PQ0nnn6aWRzmibQYMabHpCFYoXkKFKTNKYphyDbqTQ+csiPUvoKkczKeSXUlMGJ5rAVVMAz2dcYWXPV1kcY+elZ1F9wBzsg/q/UKmzdpWKuVC7li6VSioskJbYklwkSXbpUokRGIuNArfLss886IrsSoXkwzZel02mcOD5qHZcclUVmUsdVa6ycPEYVVxVOzKEqd5oVW/5MQ4NeRAIxjiSe2TmFmCmjlM8iv5g0/bf1lDzXlJRcKmitVVTpE22nB89aSdaMHqHJBN8f5H7e23PQ9OHgu4fw2ks/JslQ4hgYwroNV6N/oA+NJCs5WcpfRY65sszs7e5AnM+oO8gJOJMtkiCVbFDzA2VTtSi24qIkMBKZnld6+oZQIytz0DoE+ZHNJ+Zw4NABnDg5io2brjGze89KT/joVXk1w/OboqRszZ150lkQiVSKHVvBBijKTaXXoPctV4tF/gaaMyTVw1dRWg2lfuG7ZOdXU3ixGH/Xnk7cfvvHOAi6MLaiw68bqunyECT4R3VA71TR9iWRZ9jGpcWIcXBz7RaFyLrJpCRRmFUXFg0ylyjtAqi9zM3PsswhW5Dvsdokj6uKyPJQSCo2Hkp7UlfXrC3LiMwILRw1bY7CY1WN+Finsgp/xWdpbsEaDkpVP9W/mKk/z1egY3UWHPBWeBd1GDmKf/lquZwqV8rJSrWY5GArUShW0sVilkSWzKdSxcrrr7/uiOxKRQPFfaXKH58Ys7kREY6iXqjTVyQO1XKRlVVEVjIRm5JxSt3Q3d1tc2aCzGjPzKqyJxAQYcmfhJVb53iNxCqnNTeZAJt0ZiMvT8UoSJWozla0J1WjzMIbKBXKwbKQK+LHb7xNiTBFso2i7AuhraMVG9auwPoN67FieBgjg4PecsUKLJeDZVePRS84eHjUVJ8hWe/xnpbCwkJSpTlSTZg0Zrr50rn8SjYxTcJSuJz97x6xFOx333svO/Gd1jDtS10iUNOUdDY4NGgkr3kwSWf6+fVuGyLsbDiAkd+ZEpHqm5mKhx1Lie9R2X6b4u0sMWzatAG33nKrqYAdPkrw6qOkGhv3cVsq9ni82eKCDgwux7qN1+LW3Xuxe98nsKx/0DtFGg+vVdo5av/ejnOIUXKPcpB46OC75o5jp7Ft+8oFi+CvNhVvaUPf4DCvO4zB5SMYWjFicleWfUUg3ACzgiZR+pV7rFQy46u7f+Mh3P/gp3Dd9VstmHj/4BDa2r0UVOpwqhVSGkfX5UolR07Lc1yd4r054kSSslqiXCynWUuzhUIm39DQ7IjsisRSfdVClV0m2MdGj2Jhft46N5svI6koOrXIS69Xx2rEJRNdJX+U5eMQK18zO0ntlAP0mZkzrAwe8Xnk5d1LtcNUjGpo+ohMZdt6DO33moc0f6xNMo/nCjtaRQaZ5zVPT07i+OgY/KEmNHf0IBpvQZus6KJ+iwTS19mJof4BDFDy6F+2zCIWKDTWqYkpvP7mW/BpDjAonxY2cH43RaeQkYeiXeRlWclnqMraqlpGOMJjwzJDbkJ7Zz9aOnvND+bTjzyCDevXe7+FEfClUeX5qPpr71R+Z3IQ/8lP3oSSYsrgRhm4lUU7sTCPQr5sGQYUxDYYCqORnVgs3mrJSFva47jzzr3/rCzGDr9kWN302pvedz/J5eqrN2DT5huwZcctWHfNDWjr7LJ2Z01uqd3ZP1lwvE+dVj0/efw4Xn3pRW4tJWpNk0/yiyQlkhnb1i133IlHfvOL2Hbrbtz4sV3YsHkLToyNYXJ6yqYJZP6vOIyKyVhmH9I7NIJH/uUXMbxiNZpbWs2HbS2lM/mvrVm7VlkCav0Dg5WWlpZKsCGc8wf8eTJailJbkgPOJHuPBOtu2lfyZRGskMgWSWSHHZFdkVC9XVpVMkZJGkcOH1wy2+ZIXXNKhKQq7RMFSReuk2SGK1WDLJRGRkY4igpbmv7x8Uk1CVPN6UDLdcXz1XB0viqyqSm5JVWG5stEjku9LY/XPWSKH0SK1x89eBDjx09ghtJiNldGJN5lEcTb21rR3a4Ybt55MuGQCbDm2lQVlYr/5Td/glfefBvJVN4cPZVbS6PIuKwXeXxyYQFzZ6ZNLaJzNMksyymNZCPhKKXVRrR2LMPA8pVm4LFv7x5KNGoKHi6lKq9HlRRcn498683XMX7qBNc9tXBiIY3ZOQ1CQohG43xnPoRI3lEOciShx6IRXL/letx22+02kHH46OJcvWR747ren6JnyP1C795a40V19+zWT6nSB955G6+98gIbKGUgJcZMLbAt5TgIksQVwR13349b99yFzp4ey7qhtvPO/ndw7OhhlAtlKGGmVNVqX5pv7R5YgdtIfi2U5ATdVn2OHPMVU3VgcLi2evWayuq1V1eu2rgxt3rlmnxvX1+qta09GYlGkz5fOZHPFdOFWjEbzCDfsOirvH7YEdmVh/rbIoGIClTBNV+2SCnr2LFj7NsV9V26blku6gXLA1/ROCgmEXrdpA3MnJlBY2OYUlA/Dh0+jOmpKa+z5Lka1csiUffSPURangOkbqs/3tLWRWiUFKxC86+PDWaSHW1i9jQqhaI9jy8UQbStG03NHehoj6GjVWF4pK/n6JPPo1hvaqDHT03g8SeexauUxJKpHFatuprPN2B+atmkguZ6iSfL1RLSHFlqXlDfR/4sUqlJ+opR4rNoF/weioyxYmgQW9iRRyj92Zex739pgI9q79B7Zh8lrrjFYHzjtVdI5GcsYsPC3IK5HcRIYnofmpRXAlRlmRZ5b926BXvu+Dg7GY3mbUjiXdzhI4qf/n60x6sJ9fUl/PRTLNGqwl8pyHRB0Tw0By7jDbaXUKwZ22/ZhdVXrVs62ksCK4Oi5rZ2dPX0QiGpFI4q2tRCsuvH9dtvwpbtcsRWbEiC976oTtVIbJVoNFZpb+vIkdjyK1euSl119frkuqvXJZePjCQG+obTbR0t2WATHyvY5FSLVzK8/s1TlcmaTeGOpienMDU1wR1ezEUzfOCRoYDmzjx1o3VmPE/zKDOnT7PSxswIJJ1OWcdJVrIRlo7XcfbR0nkiTd3ZCIxXloTmzZnJckkPpBA1RSTnZqGI2vI1k9m35u1irSQykllnRxjNTR5JisT0hCLQJBvZD556Fj85cAA5klUDz2lvbkFqYR6p5DxKuSw77XlW2ACJTOQZsBGkJM0C98n/RoYsrS2tHMHK56yMci7N7SZsun6zF5RVj8Pnt5tfIvA6rqXn5UL+ZkcPHcLBd96lNLbAkXKF3zuCG3fcZFE7BkjcK1evxnWbN+Gmm2/Gzbfehl4OdKzTsUtcOt/d4WJ88HenNqr2qznWXvYNfRwQyoG+qVmq5k709A1iw3VbcNPH9qCjs9vat6C55t7efqxffw2uvW4zrmHZtHkrbthxK3bcvgdbd9yC1qX4rR51vKdG8da1CveJnHIs+WAwlGI/k2xr70gO9w8l1qxenV61dl12ZGRdftOmTZWFhQXzI7Or7d27t+Gxxx5r4gXivFA3l31cDnHfCpZhFsWkWcYij1AV6RkCPM6mGB0ufby7/21886/+AmPjYwg3RhFRluSgTO2DNoKSakC+W6xqCEvlWCmjq7MTne1tVhkVZFYR9xsiMct6q9HZ2biGRS/KgCQsU+VVWU/FXjUSZqjBVBKNUcUIbEQ6oVBLnpWjLCglB8R7VmDoqo0YHogiFpaEB0T4R6Mu4dU3f4Jvfe8xi5MI+aWRSJsjTRb5e352CosLcygVSghFm+AjKeX4PEpEmZydxtSYHEkL6OnqMtcEGTSog5cZ/q27duKRf/EoYpRmPAq7tIjMoJ+Zj+w9O/Dayz/CP/6fb9lc5/CKEVMLbdu+A8v6+y3CgqRpqYwVcNobfHi4BL+5w4cAaWMsbudiGspuXZTpPQmrqbnVTPk14PVq1rk69k/VlIvrkthLCxYRWJGlwDLPDxZ43BjXT7GcJN+c4KGTXM5ye0HHPfTQQwUFDnYSmYNBif8UjPfA/nehVOeSiGTFJ9ZQJGzTs2vei3VOhgKaP0uzcovQFA3Ck7JMyoe6P0l15gRpakWftIh2rqClzZH5ZGihdfvQzpPPkw5TeBuvtitKQZGjwygGelsQblDuJJ+RmHZrruf5l17CoUOHeWefEZDUn9LLVwo5pGZnMD8zfjZ9v8JVBRpCXnqTxaQ5fMoUXdJYONqIECWyFSMjaG1rozR2PVavWeupSu1+l2B1t59Rv7uKH719fbh207XYdtNNuOmWW3DNpk3otHffYBHKJX2a0c9FTVtbem+uyV9J0Pv223ybggHbPDXJq62jm4O75gsGOoJXM1TPzq8j57braz9jQKgd6kRMIuMRsvv/QIk1L3wShysSHsH4sIOi/+49e1h5FWw2a5EB5EUmplHSRqnijCRIHkUWmc2nKAUVyyWbM5MkVaQEpsDEIkNQsglQovN8S0ggQYXEErl54WokkZElUSlRapMfWi5j82S6n57BlJJclgspjB1+C/speU1OnkYuk0VmMYvp6Vm8zs/effeApSCR1FfktfLFjCXYnJoaw9jYcZsHKvHzdCaJRDJhz9/a2oZlXd1QMkL5iEVIYvyCLEHcevtOPPqlL+O6G7YaGQvv2+w+4tBb9cA1/eerlHq1o7sXfQNDFkxZUrSRkw62emCjCp3kcMVD9aJed6RAXPrnfWTrF8BT8HnrBu+o+pHeHtWv8+vYRdc4H+dO/yfhiMyBNcyrsMGGCPbeeTeuv36L5zxMQhKZabpKRckoTeqy9bJVxwIr+Okzc+ab1twS5+dFlIoiMo/MFIdNZCAy0zGW+tzm3ZSW3WIF8NZKyqkcYVmUFa2bn9ro33s4I9DcYgrvvnMAL//wZTz35PN4guX7T72AZ59/BZPjk8hnEiwLCHAwpxBUMmyo+HkNEqiCD2eLFeQK3MfvlctlEW2MmT6/o62TEmUTIhE+my9Eia6M0WPH0dbeYaUuRV7a4C+pQQgX6mvqnZGtXfD99It7v/r7wUljVyL4zvVf9cfbOlvqOH/9vXu87XOfnvvsw4QjMgdWK3ZmS51Ua1sH7rn3E1g+PIJiLmc6cc0hKbN0QJpGEpnfJCYKXDLUoHQ1n6TENDmNTqUxb28383zNjRVEaIUlMuNxCmFjRCbJjBcTwSn2mihLunjlOCorxJXN9fKZRGZLozxTbVaqSM0tYOzEBI6fGMMUCbRU0XOFSV6UuBSFQAFz+bxSHSqPWEM0imAshqAS+0kFSqLMk+SKlOoagg0ks2WUztoR4rMov5e+2MFDh8xi61LHue7C+w2X/rN4pGZrS+99acf5Kw4O56rC+XVj6TOP2jyc3f0e6MPzd2hdtFP/7H1P8lA/9WccUocjsise75U4Vq66Cnfdfa+RUoEdfqlAMiPBhEgmnt+WV6T603yZSOnEyTGMT0xhZOUIz2szp8kiz5NkZv4kFZGZghQrGnaEZNbA80Roksy8miojEBkcKD6b91wkL16/Hq9R8ptUY5qfU1FYnCAJsk0pScIxUzmmZk9jcWGWz5zls6eQzy+aJaJiRsr/RXHiypTIKDpa5Hs5hTfFmthYeHW2BqU5Ubbo5pZzvmMODg4fbTgic7gAptIjQdyw7UbcvnOPOUhr7krhnZQNNhwSefjtc43IzGiD1Uhqxh+//TbOnJnF+o0b0NLWghLJTGpGJWvMk9RkxViPIHKOzJSrSHHZpE4UmUmlmeGxBUpjIjBp1LVPcqO3JWKTRSP/2GitnZJgT2+/PXuOz7mYmkd6YYaSV8IMPiShSarUepHfRdeOxaOo2Jwym4BIjASpnEp6vg0b1qOryzMTdnBw+OjDEdkVjwtl97qqSSb3O3fvwXWbN5ujrElWlHJkNq84iEEuow0Ntl0iQUnFmM0V8cPnfmSx+27YsgWtrfEl83tv/ksSmsJBibwUOkqGBoo8oLBYksz0HKIqRQPIZdMkppLNo4ksZfXoyWVa54Y4jMSlgMGNERGij+TZbmSmtBVl3i9jwYEXsDA3i6zCUqWSKCym0N3ZTomrySwkizy2pbUVN960A1etX4eN127C9pvOJR1080IODh99OCJzMPK4GPpMzo777v4ERkZWkogoXbFI9UfOgiJi+EgoIW4YeZDslKhzdmEBTz71NJQHbMvWbZZORBaPMhrRfFmJ64r2IT8zJdyzObNQ2IhMBGfExXuXeGyeZCSfpmgsjpovaPHaZAxicpruTfLq7W5HA58nn8+TkFpM3ShzfZnha07N5uskGZJE/STc9uYmdJPw/BTGlK5dz9Tb14s9+/bhwU9/Cvc9+AC6epdS+Ts4OFwScETm8L6oyyGKV3gnyay9s9P8sDTfVSYpyJdLkThEKEGp5YxkSFCUZA4fO4YnnngSXV2d2L79RkpmzTxW+Ylylp25QFKTmtBTM2rOrNHUjIrnpzkwuzslvcxiAtnsApqa4+jqG0JjU6uRXFkEZYYmNcydmcD8/DQCtSqfTekleGVeP5/NUtqLoHfZMDoVMqetDX09XejpaEMpk0HBggZXjGCVhFDm9/0DQ+jr77fvLXJ2cHC4NOCIzOE8xeJFUGfOnVu2bcftu+8wKauQy1lYp4qMPxSTsarguwprpXxmMsyo2XzTK6+9jueefxHLl68gmVEyoyRUMDWjLBlJJKZm9KLsS5KLNIRJag3wUTKTqlGBhHWP2ZkxTI+P8lnKWDYwjK6BFWiIxG2OLMtr7H/rTYwefBvFTMLiKRZzSp5JCbBSIQG2o79/OQZ7etHf2UFCa0Ek5KdkmTZn6BLJtWdZNzZcs9H83M6HUyk6OFw6cETm8FMhMhGXyQdsN4ls65atRm55STyUrkQuyiYsAw3NYMmfWFKZjEWKpTKeePJJvPGTNyxFw/ZtOxCnZOWZ5Mv5WXNmBTtewYaDJLOGcIPNTZlZvtn6k8wKJcxPHMfo/pexSLIaWrseq669Hj1DKynlAelUkhLiIqplL0eSzlOMkBClvEhDxFMpSlLkPQQZkMgJO0uJrFQq4rrrN1tMwUblLbMjHBwcLjU4InP42SA5Sc2mSBh33XUvVqxcBSWpFAlpDkvqOc1VVWVlSDITGyg6tnzF5hIJfPsf/gHHjh/DmnVXY9v27SSzKIqUhEo8XkYgsibU9aWSDIUiiDQ2mqFJKBjmtf2o6JLVmpfbiJJfU2crlm9chZXXbIA/0oBsvoCq5tX8NYT4rHoWhcyKR6MoZdMopOZIcsp2zAsJsn7kermUt6j2q9ZehaZ4s7fPwcHhkoQjMoefirpyra5mGx5ZhX133YOOjk4jMqnwZImokIxBEokyRJN6uKygVC6ZqvDUyZP4zne+g4X5BVy1bp3NmYVDYUyMjWFq4hTmzpy2eIeaq5KaUo7PPl5FQX5NRcjPqqFGdA+txsqr16KjPYyxk6N47ZUXMTMzg2QyTTKkVFcOokgpq0ZibKRE16BHLhcR4nNJUhRqVVGtJ2XK+bq7pwfL+rw5MaH+fR0cHC4tOCJz+Jm4uHO/Yct27Nlzh2VclmWhrP7KpRIagkp/UkWV6wokrIj3So/iRwBvvvFjfPexfzQjj6vXbcTWbVtJLlUcOXIAb7zxMl55+QW88fpLOHTwHYyT+E6fnkIimbQMxjIiCTTG0D28Aj19vaiSOL/9t/8Db738I2STKSgM1uyZOaTSi8hl5XvGJybx+ikRKuVENNZqjtiS7CoksEq5RhJTdH1gcGgY7Z0dS9/sHJyK0cHh0oIjMoefAXbpS7261H9a1RzWLhLZ1q3bKHkpTYtnWi8PLwXglZ+YJCtQKlNCPsVmLJDUnnjiCTz//HMm3W2+bjMe+cxncOONN6K/v5ek6MPszBROnTiKifFRLMxNI5dLWwBg+bBFo1F09nYi1hgw6W3i1CkSkmdpGIxEkab0dmpqGvOJRWQpxWVKFUTbetC/aj0a4m1mui/iMkdq7+sg3tyCweXD/D4XGnk4EnNwuPTgiMzhZ0DSzdIaCagunTXFW3DPffdj9co1KOXlsyU1Y8EMKkRmqJQQ8In4qsjmckYiSUpYjz3+Pezf/44Zc6xbtwGf/81H8ft/8FX89r/+HXzmc5/D7l23Y2iwj2xSRj6TIpllLCJIONyIluZWi8MRizdbGKzJiUmSGRCNd6K1fRklsChy+SrSuTL8kTj6Vl+L4bWbEW/tRLBBTtcKQeUjcQVMQuvqWYahFUq3dyH0Hevf08HB4dKAIzKHnxuSzgYGl+O+T36ShNBNwsmZKlHpWJQvTFE2JJlpXVKbLBz9JLajR47g29/+lpeJmojFmtDT04v1GzZiN6W8Bz71CMun8fG9+4ysyD0WqV5R+f2+MFKJGgK1CHbv3IVA0Iejo6Mktg5KV11ojMbR0tKKtjYSW0cPnyFCabFMUvIZcSreYgOlyWCAhVKYkkp2dTvHZweHywHmfeoSazr8PKi/dhGBDCkOHzpkasQANxSxQwYb8hmTKBaONCCXVZzGipXJiQnuD2DtVVdDecCkyjMpiNeUQ7RSp6wYWYXh4WHzW0ssZtDZNYjWzmUktQISC2mLsh9viePgocNYmE+bP1qtrPuVUfVVUaxUEeC1wyTUYvqMmeZLWjQ/NX+IRNeJ3Xfehf4hJT93cHD4iEDdgRQvKjmWD5xY0xGZwy8MEVZvb68ZZhw/fgy1ipyjJQH5TZpS2CilQg8G/WbFWFFEjlIZE5OTlJzasHLlSlYiPz9XQs6ixT5UjVJk+2ZKV8uVir+jy3KJFYtV5DIpM/DIsHS1t3FfJxYSCzhjlo8JpFjSmUUz4e/u7ECDr4SafMwoFSpiiIw9qvDjhu034uadOy08loODw0cGjsgcfpWoy1GsDOEIuru7MD05gdOTU6oVRmL1oLsiKEXKjzRGl6S2ADKZLKZIZgoHpRQsJ8Ym8NKrr+Kd/QdRIJlFIlGE5SBNomlra7H0MGdOTyOfUdDfJDKpOSRmZxANBdDT2Y6maBiREAmT922NxzAyNITmSBjlfJpVXeYdPrNUrPKxr9q4Efvu/QTa+cznvoWDg8NHAI7IHH4d8F6/5qaam+MYHT1GCWneUy+yakjiUeBeha2KRGNmbKHAv0qwubAwj/n5OdTIenMLSYyNj+PYsSMkrElLBdNJiSoeb7K5tkOHD+PkiRMoZBeRTidIiIsmgS3w2HI2gXhDAB1NEbQ3R9HZGkNTOIRKfpHP4OVAK5YqRo4bNm3CvvvuxfDIiD27zzGZg8NHCb8wkXEM6+Dw8+K9vf+GjZuwZ+8+xGJRKEK+VIikM5JWGAEltayU0NTcQnKLIBxrQqwpjuPHR/HM/3scB995E9VMAoXZcbz1wg/w7OPfwvRShuYwJb54rBHJhVlznp49M415mecvLiCbnDcym5s6gfSZSVRzrPOFHIqU3BTNQ9aKbd3dWL1+I/bcfQ/uf+hTGFm1hlfV87PNOBJzcLgs4IjM4RfEORawEFPBEG659XbcyiIpSBHlK5SmQiFlclb8QyAYCiFCoqv5Alw2obGxEZnUPA6TyH701Pdx8M0f4fToIaRnJi0Bpgc/hgYHSIhBLC6mkEslsTg3TxIj8eUzlictk81gMZdGJrNoDtLFSgUtnV24YcfN2HvvvXj4c5/Brn0fR3ffMl6v/tyOxRwcLhc4InP40CBz+jv23oX1668liVVIZpT+bc7Mj6CCAJPORF7yK5NWWmb1IkAFHc6SiCqFAitkjfsr9pkwOnoYP/jB93H69IzFVSySILPpRSTmKZFlssiJuPhZqVI1oxHNhSl9y+at23Hnvfdh6403oW9gwCwgHRwcLk84InP4Z+P8qdJlfQO485570U/yMAMLkouMNhRSo1JW9I+ImcErDYukokJZuxRSKmi1UX5eq9eut9xgiurxD9/9LsvjmJo5w2NJVGRBP6/nDwag1DGo+OCr8sSKZ5HYEIvjmutuwI5bbkNLmxd+StKgpEYHB4fLE47IHD50rN+wAXspmcXjbSSzMskpKDmLUhapyx+wkFORxhh8gTAlKXIQP7f8Y5UaQpFG7LrrbgyvXI13D76LF198CYVC0ea74i2tyBZKyBdLaIw2Id7cbKGmYiQvXyiM9t5luOn2ndj7iU+gd3DIe5ilqbCzZHsenzlqc3C4POCIzOFDRZX0IEnpxh23YMu2bfxEfmIks1DIfMQU77AxFmOJmrpPasCAX5mh/Uv7KWFJ0iIOHzyIM9PTJD9YIs4z01Nmtn/0+HEcGT2OydNnUOQ5vcuX47Y9d+D+hx/Bnff9BvqXrzBifA9TORJzcLgs4YjM4UNEzaQfqfGisSbs2rUHg0ODlMqKCGmOjCRWJqnJSdpIjFJWiEupFW3OjARWKBbxzDNPY3Jqwsz3bWqtkkcmOY/jxw6b9WI6lcbExATJ7CiOnTyOSsCHXfv2YsuOm01qOws9jIODw2UPR2QOHyLEHOfYY3h4BXbu3IVIOMKtqkXsECShFfMFpBNJ5LM5lKtAiSJSyRdACQE8/+LL+LP/9F/w458cQGO0BQ2BEBr8VcRCPLCcQyGTQj6Ttkgfp0hkhw8fQr7gGYfUcfYpziez8x7vvFUHB4dLHI7IHD50nG/8sW3bdlxz7bU2V6Z4hzLFTyUzGDs5jonJKczNziK7uOjNkwUaUPU32P4XXngJb751EMFoJ+LtvYhSOmuJNqK7rQXNTQoiXEKpSFIr5LndgrCzSnRwuGLhiMzhQ8WFUo7M7aVivAMd7R2oVkoI+f3SMCISa0Vnbz86ezrR3dtt0ei7BwbR2tWF1rY2xOPNaOvu4WfL4W+IoeIjCYaCaIrH0dEWR2MkZEGIW1uacdPNO9DJ8xwcHK5MOCJz+KVBFu8qIyOrcduttyFISa2QSyHe2ICBZb0kt1Ys6+9DX/8A+geXo29oxKwVl4+sQFtLIyq5WVQXZ5CYGUc6lUA2lzXpLZvNozEW5/HDuH3XLmy7ccfSHR0cHK5EOCJz+KVDDtGyYlyzdg1y6XlkElPILIyjnJ5BcnYK0+PjmDx5EosLc9y/gMLiPElsAYmJo5g48BrS0ydJdr1Yt2ETrl6/Ebft2oPPP/pF/NGf/Ht8+Su/j76BIWeF6OBwBcMRmcMvDefPlbW2tuGWWz6GtrZ25LNplHIJ1EqLyKfmkJqdxOz4CcyNn2Q5juT0KRT5OfIZLw1LOYetW2/EV37/D/G7/+bf4vf+4I/wuUe/gF179mJo+XILRuzg4HDlwhGZwy8V53EZVq1ag+GhEZsjq0FR8RWLQyb7LL4KfFV5R5fhr1XgryreBz8P+M23LNoYs/xly1k6ursRjsgS0oNu4ajMweHKhSMyh18ZFKoqGm1cIjf+UagPW9M/v6V+OVchPXryyRuaSwUDVsgqBwcHh4vhiMzhVwjlI1Nw36o5TRtVKZKH7VmCsZwITPsrZplYrigppmbB3EyYg4PDe/GzEms2syhMghJsalvJNZX2V8UbJp/X/zg4/JNgbRmfmMDx0WOoVsrc9IuqSFY1lIsl1EziqlnMxVKpjCq3lWFvcMUq7Lv7E1ixcrWjMgeHyw/1UaqKOgEVJc5Uck0l1lRCzQR5SQk2U1zWk26+f4ZorquIyERiIrA6kYnEHJE5/MKwnGX+AHp6etDV1WkR8OFnNaJEViwWUMznjbhqtSoCgRDae5Zh9fprcOuuj+OTn/osNm/ZhmAw5Ely50+8OTg4XOo4n8g0dhWRiazqRFbPEK2lMkS/h8iMjPbu3dvw2GOP1clKnqV9LIMsy1kURlwZCXtZRHIxdiYiM5GgU006fCCIgASRUKVaxfz8HNLJBObmZvHsk0/g1R89h+z8DI+rYMuOW/HAZ38T7V3LSHpdCIa8qB2KoM8DlubNHBwcLhOcT2JFlgLLwlIZYzm1VE6yTLIPmedS+woPPfRQQWR2PpGJpIzI2OmItAZY6kSmbSMyliiPa+AxJs2xODh8IJg0pZWLJKrHH/sO/uYv/xxzp44ZyT386Jfwr77yVdun2u0Tf9mWTrVPvA0HB4fLBTXySoV9xMVENs7Px/i5kRnXp7g+z6X2FS8gsgcffDD093//95K0RGadXIq0+llEYpLMevh5j/ZzXcVJZA4/Fy6mH9YlTzqrlPHYd7+F//0338TsyaOolqq445Ofxu/84R8jHG70CKzKc/1nqWxp6eDgcJlAjVtFZsx1ItO8mMhqgmWMfcU4+wxJZ9MsIrIEt4sPP/xwsU5kIJE1kMii3BHlZjtLN0tdKhOhaVtF+1UuJjLXuzj83Mjnc3jh+R/iye8/jtHD72JhmvW0UsPAyFp8bO+d2Ln74+gfGmYNX5LkDK6qOThcZriAyEhSRXKRGXiwTLFMsojQVE6z6HMZfUgiK50lsuuvvz706quvNnJVRQYenSw9LJobU9G25s6kVmzkTc4nMtezOHxgmFy1JI29++7b+G9/8ec4fvQIyiS1bGIWAdYmf0SJN1vw6Be/hLvu/Q34LSmZg4PDZQrrFgjNkSkfk6QyM/BgEXGJzCSJTbHfOEP+keFHmsvSN77xDZWqkdBtt90WfPrppzWjrnAJZnbPAzt4oKSwLq63cV2SWp3slFiqPkfmiMzhA0M1tl5hnn32SfztX38T6fl5ZNMJZNLzrFRl+H1B+IIxfPYLX8IDn/08QkvGHg4ODpctNEdWFTlxWeIyzc8WWWZZZljO8PMzXC5oH9czXC9//etfL58lsgcffDDwd3/3d/IjkxGH5sDkNyaze5GXSt0cX0SnIiKrS2OOyBw+MOpDL1WaZ57+Pv7X//wmCuk0MokUJTIOvqolVCtV+ENN+OyXfw8PPEIic7nGHBwud6hrUJHpvaQyEVWWRfNkdStFFUlj+lwm+GWuS4oz83t87Wtf85PZgiQxqQxFVJoHkwWjCExF6yI49SjyNbtYrejIzOHnxhuvvYL//lf/FXOnp1DIZFCcPw0/iSxXKiPeM4jf/aP/gNt271062sHB4TJFfXxbJzKRU91XTJKZfMkkhaXIUSK4PNdlEFLhUvNqHpERPh4QUOG6RfjguhEa12UEonWpFEV0Tq3o8KFgcXERL/zwabz44nM4duBNpCdPoFIsoqNvOe7/9KP42MfvQWtHx9LRDg4OlzlEZCIxkVOB3KO5shz5J8t1LXNc5rmUQYiktiqXJsmdJSLulIQlghKhibBUwjxQpFaP+mH7WZxa0eFDw3PPPYW//sv/jLHD+1FO5bDzvk/jT77+Hzlk0pjJwcHhCoBJZeQbzZOJyCxUFbcLIi6u14lNBFaX2upEdo6IeLDWRVB+rmsZ5EFSN6o3qRfbz88lwdm5WtfSweEXxenTp/C9730PR95+G+FIGHfddRe23Lx7aa+Dg8PlDvJJnci0WpfMVERmZX5UJ7b65yI7O96W+lMHD9Z2vRih8UCTwJbWz99vWDrHweGfhVQqZcUmZQfkvujg4HCloE5IS9A6qcUkM0lddeJS0b6zklgd7yGhJWK6oJxHYmeJq77t4ODg4ODwYUDspeV5RFUnLyOwpeXFxPdeIjsPtu9rX/vae445cOCAIzEHBwcHhw8d69atu4CkhG984xv1z96zz8HBwcHB4RIH8P8B63/9Ps292rQAAAAASUVORK5CYII="/>
          <p:cNvSpPr>
            <a:spLocks noChangeAspect="1" noChangeArrowheads="1"/>
          </p:cNvSpPr>
          <p:nvPr/>
        </p:nvSpPr>
        <p:spPr bwMode="auto">
          <a:xfrm>
            <a:off x="7544858" y="2538147"/>
            <a:ext cx="2323042" cy="232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8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Suspension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5" y="1668462"/>
            <a:ext cx="11417300" cy="4500563"/>
          </a:xfrm>
        </p:spPr>
        <p:txBody>
          <a:bodyPr/>
          <a:lstStyle/>
          <a:p>
            <a:r>
              <a:rPr lang="en-US" dirty="0" smtClean="0"/>
              <a:t>Rear/Front View</a:t>
            </a:r>
          </a:p>
          <a:p>
            <a:pPr lvl="1"/>
            <a:r>
              <a:rPr lang="en-US" dirty="0" smtClean="0"/>
              <a:t>Camber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23</a:t>
            </a:fld>
            <a:endParaRPr lang="en-US"/>
          </a:p>
        </p:txBody>
      </p:sp>
      <p:sp>
        <p:nvSpPr>
          <p:cNvPr id="7" name="AutoShape 2" descr="Multi Link Front Car Suspension, With Brake. Frontal View. Photorealistic 3  D Rendering, With Morphing Effect To Sketch Hand Drawing. Stock Photo,  Picture And Royalty Free Image. Image 20083214."/>
          <p:cNvSpPr>
            <a:spLocks noChangeAspect="1" noChangeArrowheads="1"/>
          </p:cNvSpPr>
          <p:nvPr/>
        </p:nvSpPr>
        <p:spPr bwMode="auto">
          <a:xfrm>
            <a:off x="0" y="-1524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Multi Link Front Car Suspension, With Brake. Frontal View. Photorealistic 3  D Rendering, With Morphing Effect To Sketch Hand Drawing. Stock Photo,  Picture And Royalty Free Image. Image 2008321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162300" y="1834986"/>
            <a:ext cx="3714265" cy="2400327"/>
            <a:chOff x="2495480" y="778040"/>
            <a:chExt cx="7658244" cy="4949104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F956FD35-170C-4D88-94EF-A50F4689F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679" y="1130856"/>
              <a:ext cx="7201045" cy="4596288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F43C62FF-FBFD-4F51-A930-4BBC841FB6CC}"/>
                </a:ext>
              </a:extLst>
            </p:cNvPr>
            <p:cNvCxnSpPr/>
            <p:nvPr/>
          </p:nvCxnSpPr>
          <p:spPr>
            <a:xfrm>
              <a:off x="3486078" y="1435657"/>
              <a:ext cx="0" cy="4267200"/>
            </a:xfrm>
            <a:prstGeom prst="line">
              <a:avLst/>
            </a:prstGeom>
            <a:ln w="3810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6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7E2DC390-7AF1-4F09-9E06-7910DFCB3A66}"/>
                </a:ext>
              </a:extLst>
            </p:cNvPr>
            <p:cNvSpPr txBox="1"/>
            <p:nvPr/>
          </p:nvSpPr>
          <p:spPr>
            <a:xfrm>
              <a:off x="2495480" y="778040"/>
              <a:ext cx="1828798" cy="7056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</a:rPr>
                <a:t>Vertical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19A95E61-4B3C-4E42-A077-FB4B6945FD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62278" y="1435657"/>
              <a:ext cx="762000" cy="40386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8">
                  <a:extLst>
                    <a:ext uri="{FF2B5EF4-FFF2-40B4-BE49-F238E27FC236}">
                      <a16:creationId xmlns="" xmlns:a16="http://schemas.microsoft.com/office/drawing/2014/main" xmlns:lc="http://schemas.openxmlformats.org/drawingml/2006/lockedCanvas" id="{AF990FF4-FD0B-4D6B-9E0C-F7AC4F42277E}"/>
                    </a:ext>
                  </a:extLst>
                </p:cNvPr>
                <p:cNvSpPr txBox="1"/>
                <p:nvPr/>
              </p:nvSpPr>
              <p:spPr>
                <a:xfrm>
                  <a:off x="3409878" y="4102657"/>
                  <a:ext cx="457196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8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xmlns:lc="http://schemas.openxmlformats.org/drawingml/2006/lockedCanvas" id="{AF990FF4-FD0B-4D6B-9E0C-F7AC4F4227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9878" y="4102657"/>
                  <a:ext cx="457196" cy="40011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44444" t="-21875" r="-19444" b="-562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5FB65276-29A3-4A54-B00C-31C81BC52A7A}"/>
                </a:ext>
              </a:extLst>
            </p:cNvPr>
            <p:cNvGrpSpPr/>
            <p:nvPr/>
          </p:nvGrpSpPr>
          <p:grpSpPr>
            <a:xfrm>
              <a:off x="9543997" y="5321856"/>
              <a:ext cx="342905" cy="385466"/>
              <a:chOff x="8266108" y="5715000"/>
              <a:chExt cx="368377" cy="461665"/>
            </a:xfrm>
          </p:grpSpPr>
          <p:sp>
            <p:nvSpPr>
              <p:cNvPr id="29" name="Oval 28">
                <a:extLst>
                  <a:ext uri="{FF2B5EF4-FFF2-40B4-BE49-F238E27FC236}">
                    <a16:creationId xmlns="" xmlns:a16="http://schemas.microsoft.com/office/drawing/2014/main" xmlns:lc="http://schemas.openxmlformats.org/drawingml/2006/lockedCanvas" id="{1E8A83BE-0489-4F66-8B96-925EB110A18B}"/>
                  </a:ext>
                </a:extLst>
              </p:cNvPr>
              <p:cNvSpPr/>
              <p:nvPr/>
            </p:nvSpPr>
            <p:spPr>
              <a:xfrm>
                <a:off x="8380412" y="58674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="" xmlns:a16="http://schemas.microsoft.com/office/drawing/2014/main" xmlns:lc="http://schemas.openxmlformats.org/drawingml/2006/lockedCanvas" id="{4885B4DB-E069-4058-87E6-EA68AF270B5D}"/>
                  </a:ext>
                </a:extLst>
              </p:cNvPr>
              <p:cNvSpPr/>
              <p:nvPr/>
            </p:nvSpPr>
            <p:spPr>
              <a:xfrm>
                <a:off x="8266108" y="5715000"/>
                <a:ext cx="368377" cy="46166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sp>
          <p:nvSpPr>
            <p:cNvPr id="28" name="Arc 27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B9FBDB6F-03AF-43F5-BAFE-E957A6F6CB48}"/>
                </a:ext>
              </a:extLst>
            </p:cNvPr>
            <p:cNvSpPr/>
            <p:nvPr/>
          </p:nvSpPr>
          <p:spPr>
            <a:xfrm rot="19107867">
              <a:off x="3358341" y="4092598"/>
              <a:ext cx="533393" cy="506497"/>
            </a:xfrm>
            <a:prstGeom prst="arc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xmlns="" id="{F3C0F4BB-E829-4E7D-895B-B724C9BF4033}"/>
              </a:ext>
            </a:extLst>
          </p:cNvPr>
          <p:cNvSpPr txBox="1">
            <a:spLocks/>
          </p:cNvSpPr>
          <p:nvPr/>
        </p:nvSpPr>
        <p:spPr>
          <a:xfrm>
            <a:off x="3695696" y="4248311"/>
            <a:ext cx="3180869" cy="15548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Negative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7293405" y="1670523"/>
            <a:ext cx="5118977" cy="2586560"/>
            <a:chOff x="1547819" y="1130857"/>
            <a:chExt cx="9096361" cy="4596287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F956FD35-170C-4D88-94EF-A50F4689F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3331" y="1130857"/>
              <a:ext cx="6641165" cy="4596287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F43C62FF-FBFD-4F51-A930-4BBC841FB6CC}"/>
                </a:ext>
              </a:extLst>
            </p:cNvPr>
            <p:cNvCxnSpPr/>
            <p:nvPr/>
          </p:nvCxnSpPr>
          <p:spPr>
            <a:xfrm>
              <a:off x="3036791" y="1435657"/>
              <a:ext cx="0" cy="4267200"/>
            </a:xfrm>
            <a:prstGeom prst="line">
              <a:avLst/>
            </a:prstGeom>
            <a:ln w="3810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6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7E2DC390-7AF1-4F09-9E06-7910DFCB3A66}"/>
                </a:ext>
              </a:extLst>
            </p:cNvPr>
            <p:cNvSpPr txBox="1"/>
            <p:nvPr/>
          </p:nvSpPr>
          <p:spPr>
            <a:xfrm>
              <a:off x="1547819" y="1435657"/>
              <a:ext cx="1600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</a:rPr>
                <a:t>Vertical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19A95E61-4B3C-4E42-A077-FB4B6945FD48}"/>
                </a:ext>
              </a:extLst>
            </p:cNvPr>
            <p:cNvCxnSpPr>
              <a:cxnSpLocks/>
            </p:cNvCxnSpPr>
            <p:nvPr/>
          </p:nvCxnSpPr>
          <p:spPr>
            <a:xfrm>
              <a:off x="3112991" y="2426257"/>
              <a:ext cx="533400" cy="330088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8">
                  <a:extLst>
                    <a:ext uri="{FF2B5EF4-FFF2-40B4-BE49-F238E27FC236}">
                      <a16:creationId xmlns="" xmlns:a16="http://schemas.microsoft.com/office/drawing/2014/main" xmlns:lc="http://schemas.openxmlformats.org/drawingml/2006/lockedCanvas" id="{AF990FF4-FD0B-4D6B-9E0C-F7AC4F42277E}"/>
                    </a:ext>
                  </a:extLst>
                </p:cNvPr>
                <p:cNvSpPr txBox="1"/>
                <p:nvPr/>
              </p:nvSpPr>
              <p:spPr>
                <a:xfrm>
                  <a:off x="2967145" y="3797857"/>
                  <a:ext cx="457196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8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xmlns:lc="http://schemas.openxmlformats.org/drawingml/2006/lockedCanvas" id="{AF990FF4-FD0B-4D6B-9E0C-F7AC4F4227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7145" y="3797857"/>
                  <a:ext cx="457196" cy="40011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3333" t="-13514" r="-7143" b="-4054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14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50954712-AD8E-4B75-AF03-9BF39B39B7F9}"/>
                </a:ext>
              </a:extLst>
            </p:cNvPr>
            <p:cNvSpPr txBox="1"/>
            <p:nvPr/>
          </p:nvSpPr>
          <p:spPr>
            <a:xfrm>
              <a:off x="8053380" y="4860191"/>
              <a:ext cx="25908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>
                  <a:solidFill>
                    <a:srgbClr val="FF0000"/>
                  </a:solidFill>
                </a:rPr>
                <a:t>Front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5FB65276-29A3-4A54-B00C-31C81BC52A7A}"/>
                </a:ext>
              </a:extLst>
            </p:cNvPr>
            <p:cNvGrpSpPr/>
            <p:nvPr/>
          </p:nvGrpSpPr>
          <p:grpSpPr>
            <a:xfrm>
              <a:off x="9094710" y="5321856"/>
              <a:ext cx="342905" cy="385466"/>
              <a:chOff x="8266108" y="5715000"/>
              <a:chExt cx="368377" cy="461665"/>
            </a:xfrm>
          </p:grpSpPr>
          <p:sp>
            <p:nvSpPr>
              <p:cNvPr id="41" name="Oval 40">
                <a:extLst>
                  <a:ext uri="{FF2B5EF4-FFF2-40B4-BE49-F238E27FC236}">
                    <a16:creationId xmlns="" xmlns:a16="http://schemas.microsoft.com/office/drawing/2014/main" xmlns:lc="http://schemas.openxmlformats.org/drawingml/2006/lockedCanvas" id="{1E8A83BE-0489-4F66-8B96-925EB110A18B}"/>
                  </a:ext>
                </a:extLst>
              </p:cNvPr>
              <p:cNvSpPr/>
              <p:nvPr/>
            </p:nvSpPr>
            <p:spPr>
              <a:xfrm>
                <a:off x="8380412" y="58674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="" xmlns:a16="http://schemas.microsoft.com/office/drawing/2014/main" xmlns:lc="http://schemas.openxmlformats.org/drawingml/2006/lockedCanvas" id="{4885B4DB-E069-4058-87E6-EA68AF270B5D}"/>
                  </a:ext>
                </a:extLst>
              </p:cNvPr>
              <p:cNvSpPr/>
              <p:nvPr/>
            </p:nvSpPr>
            <p:spPr>
              <a:xfrm>
                <a:off x="8266108" y="5715000"/>
                <a:ext cx="368377" cy="46166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sp>
          <p:nvSpPr>
            <p:cNvPr id="40" name="Arc 39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CFE9B8D8-1BC1-49A9-A822-25247648F0DB}"/>
                </a:ext>
              </a:extLst>
            </p:cNvPr>
            <p:cNvSpPr/>
            <p:nvPr/>
          </p:nvSpPr>
          <p:spPr>
            <a:xfrm rot="7567476">
              <a:off x="2903282" y="3756931"/>
              <a:ext cx="533393" cy="506497"/>
            </a:xfrm>
            <a:prstGeom prst="arc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F3C0F4BB-E829-4E7D-895B-B724C9BF4033}"/>
              </a:ext>
            </a:extLst>
          </p:cNvPr>
          <p:cNvSpPr txBox="1">
            <a:spLocks/>
          </p:cNvSpPr>
          <p:nvPr/>
        </p:nvSpPr>
        <p:spPr>
          <a:xfrm>
            <a:off x="8540801" y="4243415"/>
            <a:ext cx="3180869" cy="15548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Positive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3162300" y="5172855"/>
            <a:ext cx="8290899" cy="99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7234D"/>
                </a:solidFill>
                <a:latin typeface="Franklin Gothic Demi" panose="020B0703020102020204" pitchFamily="34" charset="0"/>
              </a:rPr>
              <a:t>Affects grip and stability in cornering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7234D"/>
                </a:solidFill>
                <a:latin typeface="Franklin Gothic Demi" panose="020B0703020102020204" pitchFamily="34" charset="0"/>
              </a:rPr>
              <a:t>Not applicable to solar car racing</a:t>
            </a:r>
          </a:p>
        </p:txBody>
      </p:sp>
    </p:spTree>
    <p:extLst>
      <p:ext uri="{BB962C8B-B14F-4D97-AF65-F5344CB8AC3E}">
        <p14:creationId xmlns:p14="http://schemas.microsoft.com/office/powerpoint/2010/main" val="170829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878C8E-190A-4FC3-9124-7F1AA7E01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Scrub </a:t>
            </a:r>
            <a:r>
              <a:rPr lang="en-US" dirty="0" smtClean="0"/>
              <a:t>Radius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31800" y="1749103"/>
            <a:ext cx="7158318" cy="4293889"/>
            <a:chOff x="1905000" y="1610754"/>
            <a:chExt cx="8077200" cy="4845077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A7CA1BA0-0923-4DE3-8D70-0FCF8103B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1" y="1610754"/>
              <a:ext cx="6096000" cy="4083470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D14E3AA2-876F-4F7B-B57F-D0FAABCB6FA5}"/>
                </a:ext>
              </a:extLst>
            </p:cNvPr>
            <p:cNvCxnSpPr>
              <a:cxnSpLocks/>
            </p:cNvCxnSpPr>
            <p:nvPr/>
          </p:nvCxnSpPr>
          <p:spPr>
            <a:xfrm>
              <a:off x="3581400" y="1752601"/>
              <a:ext cx="0" cy="3895725"/>
            </a:xfrm>
            <a:prstGeom prst="line">
              <a:avLst/>
            </a:prstGeom>
            <a:ln w="3810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D9208C06-E9DE-45B6-9D76-6C7A2DBABADA}"/>
                </a:ext>
              </a:extLst>
            </p:cNvPr>
            <p:cNvCxnSpPr/>
            <p:nvPr/>
          </p:nvCxnSpPr>
          <p:spPr>
            <a:xfrm>
              <a:off x="1905000" y="5648325"/>
              <a:ext cx="8077200" cy="0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8C8E7E1D-8352-4C91-AA0A-22F8013DEA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1950" y="1981201"/>
              <a:ext cx="704850" cy="3667125"/>
            </a:xfrm>
            <a:prstGeom prst="line">
              <a:avLst/>
            </a:prstGeom>
            <a:ln w="3810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9080A965-C563-481D-B71C-2FAC19FA1687}"/>
                </a:ext>
              </a:extLst>
            </p:cNvPr>
            <p:cNvSpPr/>
            <p:nvPr/>
          </p:nvSpPr>
          <p:spPr>
            <a:xfrm>
              <a:off x="3505236" y="5580640"/>
              <a:ext cx="152328" cy="13537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B7E75A19-C655-4028-8BDF-CB4AB190861D}"/>
                </a:ext>
              </a:extLst>
            </p:cNvPr>
            <p:cNvSpPr/>
            <p:nvPr/>
          </p:nvSpPr>
          <p:spPr>
            <a:xfrm>
              <a:off x="4095787" y="5591533"/>
              <a:ext cx="152328" cy="13537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ight Brace 15">
              <a:extLst>
                <a:ext uri="{FF2B5EF4-FFF2-40B4-BE49-F238E27FC236}">
                  <a16:creationId xmlns="" xmlns:a16="http://schemas.microsoft.com/office/drawing/2014/main" id="{2C8984C2-7768-4587-9D55-C43B356C81BD}"/>
                </a:ext>
              </a:extLst>
            </p:cNvPr>
            <p:cNvSpPr/>
            <p:nvPr/>
          </p:nvSpPr>
          <p:spPr>
            <a:xfrm rot="5400000">
              <a:off x="3808388" y="5685586"/>
              <a:ext cx="152328" cy="380976"/>
            </a:xfrm>
            <a:prstGeom prst="righ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F78BED92-4BEE-47D0-A6E6-B616982CB3E9}"/>
                </a:ext>
              </a:extLst>
            </p:cNvPr>
            <p:cNvSpPr txBox="1"/>
            <p:nvPr/>
          </p:nvSpPr>
          <p:spPr>
            <a:xfrm>
              <a:off x="3078081" y="6086499"/>
              <a:ext cx="138691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 anchorCtr="1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Scrub Radius</a:t>
              </a: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©Solar Car Challenge Foundation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A324-180E-4A30-8C09-C3F0C3B68A80}" type="slidenum">
              <a:rPr lang="en-US" smtClean="0"/>
              <a:t>24</a:t>
            </a:fld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F3C0F4BB-E829-4E7D-895B-B724C9BF4033}"/>
              </a:ext>
            </a:extLst>
          </p:cNvPr>
          <p:cNvSpPr txBox="1">
            <a:spLocks/>
          </p:cNvSpPr>
          <p:nvPr/>
        </p:nvSpPr>
        <p:spPr>
          <a:xfrm>
            <a:off x="2743341" y="5387335"/>
            <a:ext cx="3180869" cy="15548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Positive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77BCA0FF-EBE8-4C2C-870F-047B8BC77992}"/>
              </a:ext>
            </a:extLst>
          </p:cNvPr>
          <p:cNvSpPr>
            <a:spLocks noGrp="1"/>
          </p:cNvSpPr>
          <p:nvPr/>
        </p:nvSpPr>
        <p:spPr>
          <a:xfrm>
            <a:off x="7719377" y="1813430"/>
            <a:ext cx="41678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800" dirty="0" smtClean="0">
                <a:solidFill>
                  <a:srgbClr val="17234D"/>
                </a:solidFill>
                <a:latin typeface="Franklin Gothic Demi" panose="020B0703020102020204" pitchFamily="34" charset="0"/>
              </a:rPr>
              <a:t>Harder </a:t>
            </a:r>
            <a:r>
              <a:rPr lang="en-US" sz="2800" dirty="0">
                <a:solidFill>
                  <a:srgbClr val="17234D"/>
                </a:solidFill>
                <a:latin typeface="Franklin Gothic Demi" panose="020B0703020102020204" pitchFamily="34" charset="0"/>
              </a:rPr>
              <a:t>to Turn</a:t>
            </a:r>
          </a:p>
          <a:p>
            <a:pPr marL="228600" indent="-228600" defTabSz="914400"/>
            <a:r>
              <a:rPr lang="en-US" sz="2800" dirty="0">
                <a:solidFill>
                  <a:srgbClr val="17234D"/>
                </a:solidFill>
                <a:latin typeface="Franklin Gothic Demi" panose="020B0703020102020204" pitchFamily="34" charset="0"/>
              </a:rPr>
              <a:t>Increase wear on tire</a:t>
            </a:r>
          </a:p>
          <a:p>
            <a:pPr marL="228600" indent="-228600" defTabSz="914400"/>
            <a:r>
              <a:rPr lang="en-US" sz="2800" dirty="0">
                <a:solidFill>
                  <a:srgbClr val="17234D"/>
                </a:solidFill>
                <a:latin typeface="Franklin Gothic Demi" panose="020B0703020102020204" pitchFamily="34" charset="0"/>
              </a:rPr>
              <a:t>Positive</a:t>
            </a:r>
          </a:p>
          <a:p>
            <a:pPr marL="685663" lvl="2" indent="-228600" defTabSz="914400">
              <a:spcBef>
                <a:spcPts val="1000"/>
              </a:spcBef>
            </a:pPr>
            <a:r>
              <a:rPr lang="en-US" sz="2400" dirty="0">
                <a:solidFill>
                  <a:srgbClr val="17234D"/>
                </a:solidFill>
                <a:latin typeface="Franklin Gothic Demi" panose="020B0703020102020204" pitchFamily="34" charset="0"/>
              </a:rPr>
              <a:t>Cause center seeking</a:t>
            </a:r>
          </a:p>
        </p:txBody>
      </p:sp>
    </p:spTree>
    <p:extLst>
      <p:ext uri="{BB962C8B-B14F-4D97-AF65-F5344CB8AC3E}">
        <p14:creationId xmlns:p14="http://schemas.microsoft.com/office/powerpoint/2010/main" val="2963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033382-4EE1-4DD7-9159-660F46B8C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Caster (Side view)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4F81211-B41C-4765-85C0-33B9334BE06D}"/>
              </a:ext>
            </a:extLst>
          </p:cNvPr>
          <p:cNvSpPr txBox="1"/>
          <p:nvPr/>
        </p:nvSpPr>
        <p:spPr>
          <a:xfrm>
            <a:off x="3162300" y="5005294"/>
            <a:ext cx="2590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Front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31800" y="1660166"/>
            <a:ext cx="4867037" cy="4289514"/>
            <a:chOff x="174813" y="1660166"/>
            <a:chExt cx="5333999" cy="4701066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E88324D3-1049-46FA-ACCE-58C6FFB9F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13" y="1830043"/>
              <a:ext cx="3886199" cy="4531189"/>
            </a:xfrm>
            <a:prstGeom prst="rect">
              <a:avLst/>
            </a:prstGeom>
          </p:spPr>
        </p:pic>
        <p:sp>
          <p:nvSpPr>
            <p:cNvPr id="7" name="Arrow: Down 6">
              <a:extLst>
                <a:ext uri="{FF2B5EF4-FFF2-40B4-BE49-F238E27FC236}">
                  <a16:creationId xmlns="" xmlns:a16="http://schemas.microsoft.com/office/drawing/2014/main" id="{BBEC0A3E-8B95-4B09-B0D9-1F8E622EB7F4}"/>
                </a:ext>
              </a:extLst>
            </p:cNvPr>
            <p:cNvSpPr/>
            <p:nvPr/>
          </p:nvSpPr>
          <p:spPr>
            <a:xfrm rot="16200000">
              <a:off x="4823012" y="5275686"/>
              <a:ext cx="304800" cy="1066800"/>
            </a:xfrm>
            <a:prstGeom prst="downArrow">
              <a:avLst>
                <a:gd name="adj1" fmla="val 22549"/>
                <a:gd name="adj2" fmla="val 15196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FAB760C9-C11E-4C1B-9695-8DB16E0ECA47}"/>
                </a:ext>
              </a:extLst>
            </p:cNvPr>
            <p:cNvCxnSpPr/>
            <p:nvPr/>
          </p:nvCxnSpPr>
          <p:spPr>
            <a:xfrm>
              <a:off x="2232211" y="1828800"/>
              <a:ext cx="0" cy="4267200"/>
            </a:xfrm>
            <a:prstGeom prst="line">
              <a:avLst/>
            </a:prstGeom>
            <a:ln w="3810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7A235979-B075-4587-96B8-0AF4FA34F000}"/>
                </a:ext>
              </a:extLst>
            </p:cNvPr>
            <p:cNvSpPr txBox="1"/>
            <p:nvPr/>
          </p:nvSpPr>
          <p:spPr>
            <a:xfrm>
              <a:off x="1976341" y="1660166"/>
              <a:ext cx="1600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Vertical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5C800B4F-385A-477D-A59C-C5274D271D62}"/>
                </a:ext>
              </a:extLst>
            </p:cNvPr>
            <p:cNvCxnSpPr>
              <a:cxnSpLocks/>
            </p:cNvCxnSpPr>
            <p:nvPr/>
          </p:nvCxnSpPr>
          <p:spPr>
            <a:xfrm>
              <a:off x="1851211" y="1828800"/>
              <a:ext cx="381000" cy="28194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CBD0B100-0C08-401B-88CF-B93F7669B8CC}"/>
                </a:ext>
              </a:extLst>
            </p:cNvPr>
            <p:cNvSpPr txBox="1"/>
            <p:nvPr/>
          </p:nvSpPr>
          <p:spPr>
            <a:xfrm>
              <a:off x="1775014" y="1984977"/>
              <a:ext cx="45719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l-GR" sz="2000" b="1" dirty="0">
                  <a:solidFill>
                    <a:srgbClr val="FF0000"/>
                  </a:solidFill>
                </a:rPr>
                <a:t>θ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A324-180E-4A30-8C09-C3F0C3B68A80}" type="slidenum">
              <a:rPr lang="en-US" smtClean="0"/>
              <a:t>25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C9315FD0-FDD4-4051-82C2-C55B26954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274" y="1676400"/>
            <a:ext cx="5557826" cy="4500563"/>
          </a:xfrm>
        </p:spPr>
        <p:txBody>
          <a:bodyPr/>
          <a:lstStyle/>
          <a:p>
            <a:r>
              <a:rPr lang="en-US" dirty="0" smtClean="0"/>
              <a:t>Creates </a:t>
            </a:r>
            <a:r>
              <a:rPr lang="en-US" dirty="0"/>
              <a:t>straight line stability</a:t>
            </a:r>
          </a:p>
          <a:p>
            <a:r>
              <a:rPr lang="en-US" dirty="0"/>
              <a:t>Positive Caster</a:t>
            </a:r>
          </a:p>
          <a:p>
            <a:pPr lvl="1"/>
            <a:r>
              <a:rPr lang="en-US" dirty="0"/>
              <a:t>Steering wheel feedback</a:t>
            </a:r>
          </a:p>
          <a:p>
            <a:pPr lvl="1"/>
            <a:r>
              <a:rPr lang="en-US" dirty="0"/>
              <a:t>Makes car harder to turn</a:t>
            </a:r>
          </a:p>
          <a:p>
            <a:pPr lvl="1"/>
            <a:r>
              <a:rPr lang="en-US" dirty="0"/>
              <a:t>Causes wheels to self center</a:t>
            </a:r>
          </a:p>
          <a:p>
            <a:r>
              <a:rPr lang="en-US" dirty="0"/>
              <a:t>Negative Caster</a:t>
            </a:r>
          </a:p>
          <a:p>
            <a:pPr lvl="1"/>
            <a:r>
              <a:rPr lang="en-US" dirty="0"/>
              <a:t>Unstable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F3C0F4BB-E829-4E7D-895B-B724C9BF4033}"/>
              </a:ext>
            </a:extLst>
          </p:cNvPr>
          <p:cNvSpPr txBox="1">
            <a:spLocks/>
          </p:cNvSpPr>
          <p:nvPr/>
        </p:nvSpPr>
        <p:spPr>
          <a:xfrm>
            <a:off x="752091" y="5849039"/>
            <a:ext cx="3180869" cy="15548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Positive 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42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Toe Geometry (Top View)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26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14038" y="2241983"/>
            <a:ext cx="3462468" cy="2285892"/>
            <a:chOff x="303609" y="1775013"/>
            <a:chExt cx="5073222" cy="3349299"/>
          </a:xfrm>
        </p:grpSpPr>
        <p:grpSp>
          <p:nvGrpSpPr>
            <p:cNvPr id="10" name="Group 9"/>
            <p:cNvGrpSpPr/>
            <p:nvPr/>
          </p:nvGrpSpPr>
          <p:grpSpPr>
            <a:xfrm>
              <a:off x="303609" y="1775013"/>
              <a:ext cx="5073222" cy="3349299"/>
              <a:chOff x="2515890" y="1261384"/>
              <a:chExt cx="6983754" cy="4610618"/>
            </a:xfrm>
          </p:grpSpPr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xmlns:lc="http://schemas.openxmlformats.org/drawingml/2006/lockedCanvas" id="{6425B07A-8C92-454C-A798-E4B21024D5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9055" y="1261384"/>
                <a:ext cx="6540589" cy="3886200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="" xmlns:a16="http://schemas.microsoft.com/office/drawing/2014/main" xmlns:lc="http://schemas.openxmlformats.org/drawingml/2006/lockedCanvas" id="{69459396-C937-4700-9F40-A7B38BD22A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92455" y="1337584"/>
                <a:ext cx="0" cy="3889701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xmlns:lc="http://schemas.openxmlformats.org/drawingml/2006/lockedCanvas" id="{1C1A1E1F-9485-42D1-9D36-CC1BF1C8FD56}"/>
                  </a:ext>
                </a:extLst>
              </p:cNvPr>
              <p:cNvSpPr txBox="1"/>
              <p:nvPr/>
            </p:nvSpPr>
            <p:spPr>
              <a:xfrm>
                <a:off x="2515890" y="5066063"/>
                <a:ext cx="2773064" cy="8059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 anchorCtr="1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rgbClr val="FF0000"/>
                    </a:solidFill>
                  </a:rPr>
                  <a:t>Center Line</a:t>
                </a:r>
              </a:p>
            </p:txBody>
          </p:sp>
        </p:grpSp>
        <p:sp>
          <p:nvSpPr>
            <p:cNvPr id="11" name="Arrow: Down 5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5310FAF8-2160-4C33-9150-803205CD557E}"/>
                </a:ext>
              </a:extLst>
            </p:cNvPr>
            <p:cNvSpPr/>
            <p:nvPr/>
          </p:nvSpPr>
          <p:spPr>
            <a:xfrm>
              <a:off x="3505200" y="4125190"/>
              <a:ext cx="254703" cy="891461"/>
            </a:xfrm>
            <a:prstGeom prst="downArrow">
              <a:avLst>
                <a:gd name="adj1" fmla="val 22549"/>
                <a:gd name="adj2" fmla="val 15196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 dirty="0"/>
            </a:p>
          </p:txBody>
        </p:sp>
        <p:sp>
          <p:nvSpPr>
            <p:cNvPr id="12" name="TextBox 6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690C8A0F-8397-4425-97E4-C3FA45AE926C}"/>
                </a:ext>
              </a:extLst>
            </p:cNvPr>
            <p:cNvSpPr txBox="1"/>
            <p:nvPr/>
          </p:nvSpPr>
          <p:spPr>
            <a:xfrm>
              <a:off x="2971800" y="4232056"/>
              <a:ext cx="21649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</a:rPr>
                <a:t>Front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084529" y="2051191"/>
            <a:ext cx="3387333" cy="2454387"/>
            <a:chOff x="1809748" y="1079133"/>
            <a:chExt cx="6284807" cy="4553833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3C5BF96D-5606-43D7-BF89-DADBB4FEB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1250" y="1365766"/>
              <a:ext cx="5713305" cy="3581400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1DD02782-BEE8-45AF-94F8-4B5E1B1D122A}"/>
                </a:ext>
              </a:extLst>
            </p:cNvPr>
            <p:cNvCxnSpPr>
              <a:cxnSpLocks/>
            </p:cNvCxnSpPr>
            <p:nvPr/>
          </p:nvCxnSpPr>
          <p:spPr>
            <a:xfrm>
              <a:off x="2609850" y="1594366"/>
              <a:ext cx="0" cy="4038600"/>
            </a:xfrm>
            <a:prstGeom prst="line">
              <a:avLst/>
            </a:prstGeom>
            <a:ln w="3810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1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3F5127F0-6412-4FD8-BA3F-59FC37414100}"/>
                </a:ext>
              </a:extLst>
            </p:cNvPr>
            <p:cNvSpPr txBox="1"/>
            <p:nvPr/>
          </p:nvSpPr>
          <p:spPr>
            <a:xfrm>
              <a:off x="1809748" y="1079133"/>
              <a:ext cx="2436022" cy="6852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</a:rPr>
                <a:t>Center Line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7DD462C2-F7C7-4B5F-855D-0012A8E5BA50}"/>
                </a:ext>
              </a:extLst>
            </p:cNvPr>
            <p:cNvCxnSpPr/>
            <p:nvPr/>
          </p:nvCxnSpPr>
          <p:spPr>
            <a:xfrm>
              <a:off x="2609850" y="1893332"/>
              <a:ext cx="685800" cy="373963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rc 19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55329FD2-8D77-4A43-A220-27336ECB31AE}"/>
                </a:ext>
              </a:extLst>
            </p:cNvPr>
            <p:cNvSpPr/>
            <p:nvPr/>
          </p:nvSpPr>
          <p:spPr>
            <a:xfrm rot="7498796">
              <a:off x="2551147" y="3906679"/>
              <a:ext cx="533393" cy="506497"/>
            </a:xfrm>
            <a:prstGeom prst="arc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19">
                  <a:extLst>
                    <a:ext uri="{FF2B5EF4-FFF2-40B4-BE49-F238E27FC236}">
                      <a16:creationId xmlns="" xmlns:a16="http://schemas.microsoft.com/office/drawing/2014/main" xmlns:lc="http://schemas.openxmlformats.org/drawingml/2006/lockedCanvas" id="{137F9409-5100-459D-94A5-8C73C048834F}"/>
                    </a:ext>
                  </a:extLst>
                </p:cNvPr>
                <p:cNvSpPr txBox="1"/>
                <p:nvPr/>
              </p:nvSpPr>
              <p:spPr>
                <a:xfrm>
                  <a:off x="2709618" y="4400345"/>
                  <a:ext cx="457196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19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xmlns:lc="http://schemas.openxmlformats.org/drawingml/2006/lockedCanvas" id="{137F9409-5100-459D-94A5-8C73C04883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9618" y="4400345"/>
                  <a:ext cx="457196" cy="4001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35000" t="-17143" r="-12500" b="-457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7779885" y="1988814"/>
            <a:ext cx="3966017" cy="2344369"/>
            <a:chOff x="2154560" y="1279003"/>
            <a:chExt cx="7568922" cy="4474098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6425B07A-8C92-454C-A798-E4B21024D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2893" y="1497323"/>
              <a:ext cx="6540589" cy="3863354"/>
            </a:xfrm>
            <a:prstGeom prst="rect">
              <a:avLst/>
            </a:prstGeom>
          </p:spPr>
        </p:pic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69459396-C937-4700-9F40-A7B38BD22A7A}"/>
                </a:ext>
              </a:extLst>
            </p:cNvPr>
            <p:cNvCxnSpPr>
              <a:cxnSpLocks/>
            </p:cNvCxnSpPr>
            <p:nvPr/>
          </p:nvCxnSpPr>
          <p:spPr>
            <a:xfrm>
              <a:off x="3335293" y="1913660"/>
              <a:ext cx="0" cy="3839441"/>
            </a:xfrm>
            <a:prstGeom prst="line">
              <a:avLst/>
            </a:prstGeom>
            <a:ln w="3810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8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1C1A1E1F-9485-42D1-9D36-CC1BF1C8FD56}"/>
                </a:ext>
              </a:extLst>
            </p:cNvPr>
            <p:cNvSpPr txBox="1"/>
            <p:nvPr/>
          </p:nvSpPr>
          <p:spPr>
            <a:xfrm>
              <a:off x="2154560" y="1279003"/>
              <a:ext cx="2427927" cy="7048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</a:rPr>
                <a:t>Center Line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CD05B063-5D74-46F2-8256-E375BC6654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4343" y="1555751"/>
              <a:ext cx="838200" cy="332589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10">
                  <a:extLst>
                    <a:ext uri="{FF2B5EF4-FFF2-40B4-BE49-F238E27FC236}">
                      <a16:creationId xmlns="" xmlns:a16="http://schemas.microsoft.com/office/drawing/2014/main" xmlns:lc="http://schemas.openxmlformats.org/drawingml/2006/lockedCanvas" id="{BD09423E-9CE7-414E-8948-7F5BDCF94E6A}"/>
                    </a:ext>
                  </a:extLst>
                </p:cNvPr>
                <p:cNvSpPr txBox="1"/>
                <p:nvPr/>
              </p:nvSpPr>
              <p:spPr>
                <a:xfrm>
                  <a:off x="3259093" y="3543301"/>
                  <a:ext cx="457196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10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xmlns:lc="http://schemas.openxmlformats.org/drawingml/2006/lockedCanvas" id="{BD09423E-9CE7-414E-8948-7F5BDCF94E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9093" y="3543301"/>
                  <a:ext cx="457196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5897" t="-17647" r="-15385" b="-5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Arc 27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154ECFAD-A437-46ED-A94B-CAA0CB4ECFF6}"/>
                </a:ext>
              </a:extLst>
            </p:cNvPr>
            <p:cNvSpPr/>
            <p:nvPr/>
          </p:nvSpPr>
          <p:spPr>
            <a:xfrm rot="19107867">
              <a:off x="3220994" y="3598684"/>
              <a:ext cx="533393" cy="506497"/>
            </a:xfrm>
            <a:prstGeom prst="arc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xmlns="" id="{F3C0F4BB-E829-4E7D-895B-B724C9BF4033}"/>
              </a:ext>
            </a:extLst>
          </p:cNvPr>
          <p:cNvSpPr txBox="1">
            <a:spLocks/>
          </p:cNvSpPr>
          <p:nvPr/>
        </p:nvSpPr>
        <p:spPr>
          <a:xfrm>
            <a:off x="431800" y="4577883"/>
            <a:ext cx="3180869" cy="15548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Neutral</a:t>
            </a:r>
            <a:endParaRPr lang="en-US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xmlns="" id="{F3C0F4BB-E829-4E7D-895B-B724C9BF4033}"/>
              </a:ext>
            </a:extLst>
          </p:cNvPr>
          <p:cNvSpPr txBox="1">
            <a:spLocks/>
          </p:cNvSpPr>
          <p:nvPr/>
        </p:nvSpPr>
        <p:spPr>
          <a:xfrm>
            <a:off x="4287982" y="4577883"/>
            <a:ext cx="3180869" cy="15548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In</a:t>
            </a:r>
          </a:p>
          <a:p>
            <a:pPr algn="ctr"/>
            <a:r>
              <a:rPr lang="en-US" sz="2000" dirty="0" smtClean="0"/>
              <a:t>Improves straight line stability</a:t>
            </a:r>
            <a:endParaRPr lang="en-US" sz="2000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xmlns="" id="{F3C0F4BB-E829-4E7D-895B-B724C9BF4033}"/>
              </a:ext>
            </a:extLst>
          </p:cNvPr>
          <p:cNvSpPr txBox="1">
            <a:spLocks/>
          </p:cNvSpPr>
          <p:nvPr/>
        </p:nvSpPr>
        <p:spPr>
          <a:xfrm>
            <a:off x="7933765" y="4577883"/>
            <a:ext cx="3812137" cy="15548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Out</a:t>
            </a:r>
          </a:p>
          <a:p>
            <a:pPr algn="ctr"/>
            <a:r>
              <a:rPr lang="en-US" sz="2000" dirty="0" smtClean="0"/>
              <a:t>Improves Steering Response</a:t>
            </a:r>
          </a:p>
          <a:p>
            <a:pPr algn="ctr"/>
            <a:r>
              <a:rPr lang="en-US" sz="2000" dirty="0" smtClean="0"/>
              <a:t>Can make steering “jerky”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6738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FFDB8C-5E01-46A1-9777-E867B4EF5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Measuring Toe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A324-180E-4A30-8C09-C3F0C3B68A8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9563D2-617D-446B-A44B-FBE1ED7F5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2031804"/>
            <a:ext cx="2887400" cy="1809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6F3337-29BB-41A7-A6A3-51E84A985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1" y="2033264"/>
            <a:ext cx="2887401" cy="180997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A919B39-EA2B-460E-9DD9-5F012521E65A}"/>
              </a:ext>
            </a:extLst>
          </p:cNvPr>
          <p:cNvCxnSpPr/>
          <p:nvPr/>
        </p:nvCxnSpPr>
        <p:spPr>
          <a:xfrm>
            <a:off x="584200" y="1697420"/>
            <a:ext cx="762000" cy="4495800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3A81B2D-51A5-4503-8D52-8870F60EA4A1}"/>
              </a:ext>
            </a:extLst>
          </p:cNvPr>
          <p:cNvCxnSpPr>
            <a:cxnSpLocks/>
          </p:cNvCxnSpPr>
          <p:nvPr/>
        </p:nvCxnSpPr>
        <p:spPr>
          <a:xfrm flipH="1">
            <a:off x="6908874" y="1697420"/>
            <a:ext cx="770199" cy="4495800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C68A1F-5A23-4308-BB92-D15625BCA7EB}"/>
              </a:ext>
            </a:extLst>
          </p:cNvPr>
          <p:cNvSpPr txBox="1"/>
          <p:nvPr/>
        </p:nvSpPr>
        <p:spPr>
          <a:xfrm>
            <a:off x="431800" y="4008971"/>
            <a:ext cx="609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1100" dirty="0">
                <a:solidFill>
                  <a:srgbClr val="FF0000"/>
                </a:solidFill>
              </a:rPr>
              <a:t>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BD2AA3-B711-4794-9C03-B7983CA29163}"/>
              </a:ext>
            </a:extLst>
          </p:cNvPr>
          <p:cNvSpPr txBox="1"/>
          <p:nvPr/>
        </p:nvSpPr>
        <p:spPr>
          <a:xfrm>
            <a:off x="7198849" y="3845823"/>
            <a:ext cx="609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11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43F7BE0-DDB8-4A28-A420-2BC96C93346D}"/>
              </a:ext>
            </a:extLst>
          </p:cNvPr>
          <p:cNvSpPr txBox="1"/>
          <p:nvPr/>
        </p:nvSpPr>
        <p:spPr>
          <a:xfrm>
            <a:off x="660400" y="5431221"/>
            <a:ext cx="609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</a:t>
            </a:r>
            <a:r>
              <a:rPr lang="en-US" sz="1100" dirty="0">
                <a:solidFill>
                  <a:srgbClr val="FF0000"/>
                </a:solidFill>
              </a:rPr>
              <a:t>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F337B12-184A-46D5-A30E-C58D9B94A2FB}"/>
              </a:ext>
            </a:extLst>
          </p:cNvPr>
          <p:cNvSpPr txBox="1"/>
          <p:nvPr/>
        </p:nvSpPr>
        <p:spPr>
          <a:xfrm>
            <a:off x="6919488" y="5738267"/>
            <a:ext cx="609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</a:t>
            </a:r>
            <a:r>
              <a:rPr lang="en-US" sz="11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00CFFEF0-13BD-436A-A8FF-A658BAA9F44C}"/>
              </a:ext>
            </a:extLst>
          </p:cNvPr>
          <p:cNvSpPr/>
          <p:nvPr/>
        </p:nvSpPr>
        <p:spPr>
          <a:xfrm>
            <a:off x="977131" y="4218291"/>
            <a:ext cx="152328" cy="1353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7ED12A26-0679-4F97-BAE2-CB0E43505A29}"/>
              </a:ext>
            </a:extLst>
          </p:cNvPr>
          <p:cNvSpPr/>
          <p:nvPr/>
        </p:nvSpPr>
        <p:spPr>
          <a:xfrm>
            <a:off x="7148124" y="4239802"/>
            <a:ext cx="152328" cy="1353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354921F1-9927-40F1-829C-07BDA652D304}"/>
              </a:ext>
            </a:extLst>
          </p:cNvPr>
          <p:cNvSpPr/>
          <p:nvPr/>
        </p:nvSpPr>
        <p:spPr>
          <a:xfrm>
            <a:off x="1229922" y="5609607"/>
            <a:ext cx="152328" cy="1353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095582B5-DFD1-4F3B-9B81-4C8819E03085}"/>
              </a:ext>
            </a:extLst>
          </p:cNvPr>
          <p:cNvSpPr/>
          <p:nvPr/>
        </p:nvSpPr>
        <p:spPr>
          <a:xfrm>
            <a:off x="6913008" y="5609607"/>
            <a:ext cx="152328" cy="1353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xmlns="" id="{C221C232-87BA-4DBF-B048-2F8FB7E1628F}"/>
              </a:ext>
            </a:extLst>
          </p:cNvPr>
          <p:cNvSpPr/>
          <p:nvPr/>
        </p:nvSpPr>
        <p:spPr>
          <a:xfrm>
            <a:off x="3547873" y="2355654"/>
            <a:ext cx="304800" cy="1066800"/>
          </a:xfrm>
          <a:prstGeom prst="downArrow">
            <a:avLst>
              <a:gd name="adj1" fmla="val 22549"/>
              <a:gd name="adj2" fmla="val 151961"/>
            </a:avLst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35B69FB-13EA-4840-A143-BBEC5D50DEE5}"/>
              </a:ext>
            </a:extLst>
          </p:cNvPr>
          <p:cNvSpPr txBox="1"/>
          <p:nvPr/>
        </p:nvSpPr>
        <p:spPr>
          <a:xfrm>
            <a:off x="3014473" y="2454293"/>
            <a:ext cx="2590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Front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534F427D-11D9-4CFE-BB23-D1F3256D3F38}"/>
              </a:ext>
            </a:extLst>
          </p:cNvPr>
          <p:cNvCxnSpPr/>
          <p:nvPr/>
        </p:nvCxnSpPr>
        <p:spPr>
          <a:xfrm>
            <a:off x="1129460" y="4289114"/>
            <a:ext cx="6018665" cy="2151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04136850-0019-4DCA-9985-64C65DD6F491}"/>
              </a:ext>
            </a:extLst>
          </p:cNvPr>
          <p:cNvCxnSpPr>
            <a:cxnSpLocks/>
          </p:cNvCxnSpPr>
          <p:nvPr/>
        </p:nvCxnSpPr>
        <p:spPr>
          <a:xfrm>
            <a:off x="1346165" y="5681326"/>
            <a:ext cx="5486509" cy="245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Brace 24">
            <a:extLst>
              <a:ext uri="{FF2B5EF4-FFF2-40B4-BE49-F238E27FC236}">
                <a16:creationId xmlns:a16="http://schemas.microsoft.com/office/drawing/2014/main" xmlns="" id="{D6BDB20A-5C5D-49E7-A698-B700A8435A30}"/>
              </a:ext>
            </a:extLst>
          </p:cNvPr>
          <p:cNvSpPr/>
          <p:nvPr/>
        </p:nvSpPr>
        <p:spPr>
          <a:xfrm rot="555195">
            <a:off x="7250671" y="4411157"/>
            <a:ext cx="465471" cy="1185787"/>
          </a:xfrm>
          <a:prstGeom prst="rightBrac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AEE573F-DC57-4632-AB8C-39711DC1FB74}"/>
              </a:ext>
            </a:extLst>
          </p:cNvPr>
          <p:cNvSpPr txBox="1"/>
          <p:nvPr/>
        </p:nvSpPr>
        <p:spPr>
          <a:xfrm>
            <a:off x="7689310" y="4821622"/>
            <a:ext cx="609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5FEF870-A01E-437C-BF76-43AC5AE5714F}"/>
              </a:ext>
            </a:extLst>
          </p:cNvPr>
          <p:cNvSpPr txBox="1"/>
          <p:nvPr/>
        </p:nvSpPr>
        <p:spPr>
          <a:xfrm>
            <a:off x="2995827" y="3412580"/>
            <a:ext cx="22859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Dist</a:t>
            </a:r>
            <a:r>
              <a:rPr lang="en-US" dirty="0">
                <a:solidFill>
                  <a:srgbClr val="FF0000"/>
                </a:solidFill>
              </a:rPr>
              <a:t> 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1A67669-541F-41DB-9E33-604CB91598FD}"/>
              </a:ext>
            </a:extLst>
          </p:cNvPr>
          <p:cNvSpPr txBox="1"/>
          <p:nvPr/>
        </p:nvSpPr>
        <p:spPr>
          <a:xfrm>
            <a:off x="2973318" y="4675480"/>
            <a:ext cx="22859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Dist</a:t>
            </a:r>
            <a:r>
              <a:rPr lang="en-US" dirty="0">
                <a:solidFill>
                  <a:srgbClr val="FF0000"/>
                </a:solidFill>
              </a:rPr>
              <a:t> 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88FF4D21-FFEC-4139-A07D-8AF31DF2DA22}"/>
                  </a:ext>
                </a:extLst>
              </p:cNvPr>
              <p:cNvSpPr txBox="1"/>
              <p:nvPr/>
            </p:nvSpPr>
            <p:spPr>
              <a:xfrm>
                <a:off x="7859175" y="3152150"/>
                <a:ext cx="4162871" cy="9560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∅=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>
                                    <m:fPr>
                                      <m:ctrlP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ctrlP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𝐷𝑖𝑠𝑡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𝐷𝑖𝑠𝑡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𝐷𝑖𝑠𝑡</m:t>
                                  </m:r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8FF4D21-FFEC-4139-A07D-8AF31DF2D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175" y="3152150"/>
                <a:ext cx="4162871" cy="95609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ight Brace 29">
            <a:extLst>
              <a:ext uri="{FF2B5EF4-FFF2-40B4-BE49-F238E27FC236}">
                <a16:creationId xmlns:a16="http://schemas.microsoft.com/office/drawing/2014/main" xmlns="" id="{DB9E1159-9D65-4B50-B682-DF20FEB0BA6A}"/>
              </a:ext>
            </a:extLst>
          </p:cNvPr>
          <p:cNvSpPr/>
          <p:nvPr/>
        </p:nvSpPr>
        <p:spPr>
          <a:xfrm rot="16200000">
            <a:off x="3882662" y="1006792"/>
            <a:ext cx="434442" cy="6116962"/>
          </a:xfrm>
          <a:prstGeom prst="rightBrace">
            <a:avLst>
              <a:gd name="adj1" fmla="val 8333"/>
              <a:gd name="adj2" fmla="val 51542"/>
            </a:avLst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xmlns="" id="{48A46C8D-D79E-4BE1-8EAC-170CA10524D5}"/>
              </a:ext>
            </a:extLst>
          </p:cNvPr>
          <p:cNvSpPr/>
          <p:nvPr/>
        </p:nvSpPr>
        <p:spPr>
          <a:xfrm rot="16200000">
            <a:off x="3919268" y="2670962"/>
            <a:ext cx="287128" cy="5433330"/>
          </a:xfrm>
          <a:prstGeom prst="rightBrace">
            <a:avLst>
              <a:gd name="adj1" fmla="val 59287"/>
              <a:gd name="adj2" fmla="val 50701"/>
            </a:avLst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7DC34BCD-5F74-49D7-BC59-CF1F5D06E22A}"/>
              </a:ext>
            </a:extLst>
          </p:cNvPr>
          <p:cNvCxnSpPr>
            <a:stCxn id="14" idx="4"/>
          </p:cNvCxnSpPr>
          <p:nvPr/>
        </p:nvCxnSpPr>
        <p:spPr>
          <a:xfrm>
            <a:off x="1053296" y="4353662"/>
            <a:ext cx="6094829" cy="321819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FE2EB2E1-7D7C-401F-BCDA-6AE7EAEEF03E}"/>
              </a:ext>
            </a:extLst>
          </p:cNvPr>
          <p:cNvCxnSpPr>
            <a:cxnSpLocks/>
          </p:cNvCxnSpPr>
          <p:nvPr/>
        </p:nvCxnSpPr>
        <p:spPr>
          <a:xfrm flipV="1">
            <a:off x="1104021" y="4439284"/>
            <a:ext cx="6094829" cy="345151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3A7E5D57-05FA-4828-A63D-5DBAAEC89024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1178862" y="5018477"/>
            <a:ext cx="5756455" cy="610955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F5DF4806-6CC9-4AC0-995F-3C272AF52185}"/>
                  </a:ext>
                </a:extLst>
              </p:cNvPr>
              <p:cNvSpPr txBox="1"/>
              <p:nvPr/>
            </p:nvSpPr>
            <p:spPr>
              <a:xfrm>
                <a:off x="7881862" y="4310455"/>
                <a:ext cx="332135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𝑜𝑒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𝐷𝑖𝑠𝑡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𝐷𝑖𝑠𝑡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5DF4806-6CC9-4AC0-995F-3C272AF52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1862" y="4310455"/>
                <a:ext cx="3321358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2385" b="-65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173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25" grpId="0" animBg="1"/>
      <p:bldP spid="26" grpId="0"/>
      <p:bldP spid="27" grpId="0"/>
      <p:bldP spid="27" grpId="1"/>
      <p:bldP spid="28" grpId="0"/>
      <p:bldP spid="28" grpId="1"/>
      <p:bldP spid="29" grpId="0"/>
      <p:bldP spid="29" grpId="1"/>
      <p:bldP spid="30" grpId="0" animBg="1"/>
      <p:bldP spid="30" grpId="1" animBg="1"/>
      <p:bldP spid="30" grpId="2" animBg="1"/>
      <p:bldP spid="31" grpId="0" animBg="1"/>
      <p:bldP spid="31" grpId="1" animBg="1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E73DBA-2ED2-4F48-B3FC-9EC973D31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Suspension/Steering Considerations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C0F4BB-E829-4E7D-895B-B724C9BF4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Steering Axis</a:t>
            </a:r>
          </a:p>
          <a:p>
            <a:pPr lvl="1"/>
            <a:r>
              <a:rPr lang="en-US" smtClean="0"/>
              <a:t>Line between two pivot points of the wheel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A324-180E-4A30-8C09-C3F0C3B68A80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6DF715E-7202-4843-AB4C-98867F6C8B1E}"/>
              </a:ext>
            </a:extLst>
          </p:cNvPr>
          <p:cNvGrpSpPr/>
          <p:nvPr/>
        </p:nvGrpSpPr>
        <p:grpSpPr>
          <a:xfrm>
            <a:off x="8182724" y="4081291"/>
            <a:ext cx="2888439" cy="2114508"/>
            <a:chOff x="3046413" y="1610754"/>
            <a:chExt cx="6096000" cy="408347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27FB8A9D-5811-2344-9746-DC2A75301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413" y="1610754"/>
              <a:ext cx="6096000" cy="4083470"/>
            </a:xfrm>
            <a:prstGeom prst="rect">
              <a:avLst/>
            </a:prstGeom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0B9C0DEA-5162-B743-8701-ED02025BF2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0362" y="1981200"/>
              <a:ext cx="704850" cy="3667125"/>
            </a:xfrm>
            <a:prstGeom prst="line">
              <a:avLst/>
            </a:prstGeom>
            <a:ln w="3810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495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ACF8F3-901A-4396-83A3-55B541822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Ackerman Steering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9E4187-AD93-4122-A6EA-5E3F30CC0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1" y="2057400"/>
            <a:ext cx="5436385" cy="381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DDF255E-9F67-4BFF-B494-FFD548515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243418"/>
            <a:ext cx="2667000" cy="362398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A324-180E-4A30-8C09-C3F0C3B68A80}" type="slidenum">
              <a:rPr lang="en-US" smtClean="0"/>
              <a:t>29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7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9953E-7 2.22222E-6 L -0.21047 2.22222E-6 " pathEditMode="relative" rAng="0" ptsTypes="AA">
                                      <p:cBhvr>
                                        <p:cTn id="6" dur="2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Material for the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6457731" cy="4500563"/>
          </a:xfrm>
        </p:spPr>
        <p:txBody>
          <a:bodyPr/>
          <a:lstStyle/>
          <a:p>
            <a:r>
              <a:rPr lang="en-US" dirty="0" smtClean="0"/>
              <a:t>Mild/Carbon Steel</a:t>
            </a:r>
          </a:p>
          <a:p>
            <a:pPr lvl="1"/>
            <a:r>
              <a:rPr lang="en-US" dirty="0" smtClean="0"/>
              <a:t>Really easy to work with (MIG welding)</a:t>
            </a:r>
          </a:p>
          <a:p>
            <a:pPr lvl="1"/>
            <a:r>
              <a:rPr lang="en-US" dirty="0" smtClean="0"/>
              <a:t>Inexpensive </a:t>
            </a:r>
            <a:r>
              <a:rPr lang="en-US" dirty="0" smtClean="0"/>
              <a:t>(~$2</a:t>
            </a:r>
            <a:r>
              <a:rPr lang="en-US" dirty="0" smtClean="0"/>
              <a:t>/foot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Heavy</a:t>
            </a:r>
          </a:p>
          <a:p>
            <a:pPr lvl="1"/>
            <a:r>
              <a:rPr lang="en-US" dirty="0" smtClean="0"/>
              <a:t>Can be easily changed/modified</a:t>
            </a:r>
          </a:p>
          <a:p>
            <a:pPr lvl="1"/>
            <a:r>
              <a:rPr lang="en-US" dirty="0" smtClean="0"/>
              <a:t>Readily accessible</a:t>
            </a:r>
          </a:p>
          <a:p>
            <a:pPr lvl="1"/>
            <a:r>
              <a:rPr lang="en-US" dirty="0" smtClean="0"/>
              <a:t>Comes in a large variety of sizes and wall thicknesses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5122" name="Picture 2" descr="http://www.solarcarchallenge.org/challenge/teams2005/califor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075" y="1676400"/>
            <a:ext cx="4630853" cy="308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7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Getting your car rolling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Building the Vehicle Frame</a:t>
            </a:r>
          </a:p>
          <a:p>
            <a:pPr lvl="1"/>
            <a:r>
              <a:rPr lang="en-US" dirty="0" smtClean="0"/>
              <a:t>Materials </a:t>
            </a:r>
          </a:p>
          <a:p>
            <a:pPr lvl="1"/>
            <a:r>
              <a:rPr lang="en-US" dirty="0" smtClean="0"/>
              <a:t>Safety Cell, Roll bar and Crush Zones</a:t>
            </a:r>
          </a:p>
          <a:p>
            <a:pPr lvl="1"/>
            <a:r>
              <a:rPr lang="en-US" dirty="0" smtClean="0"/>
              <a:t>Suspension and Steering</a:t>
            </a:r>
          </a:p>
          <a:p>
            <a:pPr lvl="1"/>
            <a:r>
              <a:rPr lang="en-US" b="1" dirty="0" smtClean="0"/>
              <a:t>Wheels and Brakes</a:t>
            </a:r>
            <a:endParaRPr lang="en-US" b="1" dirty="0"/>
          </a:p>
        </p:txBody>
      </p:sp>
      <p:pic>
        <p:nvPicPr>
          <p:cNvPr id="4" name="Picture 3" descr="Sundanc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548" y="1892060"/>
            <a:ext cx="5086552" cy="406924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9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6095124" cy="4500563"/>
          </a:xfrm>
        </p:spPr>
        <p:txBody>
          <a:bodyPr/>
          <a:lstStyle/>
          <a:p>
            <a:r>
              <a:rPr lang="en-US" dirty="0" smtClean="0"/>
              <a:t>One of the most difficult parts to source</a:t>
            </a:r>
          </a:p>
          <a:p>
            <a:r>
              <a:rPr lang="en-US" dirty="0" smtClean="0"/>
              <a:t>Choices need to be made very early in the design process	</a:t>
            </a:r>
          </a:p>
          <a:p>
            <a:r>
              <a:rPr lang="en-US" dirty="0" smtClean="0"/>
              <a:t>Three wheel designs:</a:t>
            </a:r>
          </a:p>
          <a:p>
            <a:pPr lvl="1"/>
            <a:r>
              <a:rPr lang="en-US" dirty="0" smtClean="0"/>
              <a:t>Lighter</a:t>
            </a:r>
          </a:p>
          <a:p>
            <a:pPr lvl="1"/>
            <a:r>
              <a:rPr lang="en-US" dirty="0" smtClean="0"/>
              <a:t>Easier to align</a:t>
            </a:r>
          </a:p>
          <a:p>
            <a:pPr lvl="1"/>
            <a:r>
              <a:rPr lang="en-US" dirty="0" smtClean="0"/>
              <a:t>Less expensive</a:t>
            </a:r>
          </a:p>
          <a:p>
            <a:pPr lvl="1"/>
            <a:r>
              <a:rPr lang="en-US" dirty="0" smtClean="0"/>
              <a:t>Not as safe</a:t>
            </a:r>
          </a:p>
          <a:p>
            <a:pPr lvl="1"/>
            <a:endParaRPr lang="en-US" dirty="0" smtClean="0"/>
          </a:p>
        </p:txBody>
      </p:sp>
      <p:pic>
        <p:nvPicPr>
          <p:cNvPr id="4" name="Picture 3" descr="Lady Rac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638" y="1676400"/>
            <a:ext cx="4707462" cy="311869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96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Four wheel designs</a:t>
            </a:r>
          </a:p>
          <a:p>
            <a:pPr lvl="1"/>
            <a:r>
              <a:rPr lang="en-US" dirty="0" smtClean="0"/>
              <a:t>More parts means higher cost</a:t>
            </a:r>
          </a:p>
          <a:p>
            <a:pPr lvl="1"/>
            <a:r>
              <a:rPr lang="en-US" dirty="0" smtClean="0"/>
              <a:t>Harder to get alignment correct</a:t>
            </a:r>
          </a:p>
          <a:p>
            <a:pPr lvl="1"/>
            <a:r>
              <a:rPr lang="en-US" dirty="0" smtClean="0"/>
              <a:t>Weight distribution less critical</a:t>
            </a:r>
          </a:p>
          <a:p>
            <a:pPr lvl="1"/>
            <a:r>
              <a:rPr lang="en-US" dirty="0" smtClean="0"/>
              <a:t>Much safer in the event of a flat</a:t>
            </a:r>
          </a:p>
          <a:p>
            <a:pPr lvl="1"/>
            <a:r>
              <a:rPr lang="en-US" dirty="0" smtClean="0"/>
              <a:t>Can “straddle” dead animals on the road</a:t>
            </a:r>
          </a:p>
          <a:p>
            <a:endParaRPr lang="en-US" dirty="0"/>
          </a:p>
          <a:p>
            <a:r>
              <a:rPr lang="en-US" dirty="0" smtClean="0"/>
              <a:t>Required for Cruiser Division</a:t>
            </a:r>
          </a:p>
          <a:p>
            <a:pPr lvl="1"/>
            <a:endParaRPr lang="en-US" dirty="0"/>
          </a:p>
        </p:txBody>
      </p:sp>
      <p:pic>
        <p:nvPicPr>
          <p:cNvPr id="4" name="Picture 3" descr="four whe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176" y="1775497"/>
            <a:ext cx="4766784" cy="381342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7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1" y="1676400"/>
            <a:ext cx="6284310" cy="4500563"/>
          </a:xfrm>
        </p:spPr>
        <p:txBody>
          <a:bodyPr/>
          <a:lstStyle/>
          <a:p>
            <a:r>
              <a:rPr lang="en-US" dirty="0" smtClean="0"/>
              <a:t>Wheel choices (must be able to handle the weight of the car and lateral forces from turning)</a:t>
            </a:r>
          </a:p>
          <a:p>
            <a:pPr lvl="1"/>
            <a:r>
              <a:rPr lang="en-US" dirty="0" smtClean="0"/>
              <a:t>NGM wheels and tires</a:t>
            </a:r>
          </a:p>
          <a:p>
            <a:pPr lvl="1"/>
            <a:r>
              <a:rPr lang="en-US" dirty="0" smtClean="0"/>
              <a:t>Motorcycle</a:t>
            </a:r>
          </a:p>
          <a:p>
            <a:pPr lvl="1"/>
            <a:r>
              <a:rPr lang="en-US" dirty="0" smtClean="0"/>
              <a:t>Junior Dragster</a:t>
            </a:r>
          </a:p>
          <a:p>
            <a:pPr lvl="1"/>
            <a:r>
              <a:rPr lang="en-US" dirty="0" smtClean="0"/>
              <a:t>Bicycle</a:t>
            </a:r>
            <a:endParaRPr lang="en-US" dirty="0"/>
          </a:p>
        </p:txBody>
      </p:sp>
      <p:pic>
        <p:nvPicPr>
          <p:cNvPr id="4" name="Picture 3" descr="NGM Whe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753" y="1676400"/>
            <a:ext cx="4719723" cy="353979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0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Wheels</a:t>
            </a:r>
            <a:endParaRPr lang="en-US" dirty="0"/>
          </a:p>
        </p:txBody>
      </p:sp>
      <p:pic>
        <p:nvPicPr>
          <p:cNvPr id="5" name="Picture 4" descr="Spoked wheel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6" y="1989989"/>
            <a:ext cx="3244746" cy="4326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512" y="1989989"/>
            <a:ext cx="3988333" cy="432632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34</a:t>
            </a:fld>
            <a:endParaRPr lang="en-US"/>
          </a:p>
        </p:txBody>
      </p:sp>
      <p:pic>
        <p:nvPicPr>
          <p:cNvPr id="2050" name="Picture 2" descr="https://www.solarcarchallenge.org/challenge/photos/2022/days4/photo/1day5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7" t="67719" r="47782" b="3415"/>
          <a:stretch/>
        </p:blipFill>
        <p:spPr bwMode="auto">
          <a:xfrm>
            <a:off x="3813813" y="1989989"/>
            <a:ext cx="3545878" cy="376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31800" y="1676401"/>
            <a:ext cx="2442029" cy="35982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Motorcycle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187372" y="1630167"/>
            <a:ext cx="2442029" cy="35982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Jr Dragster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357754" y="1627477"/>
            <a:ext cx="2442029" cy="35982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Jr Dragster</a:t>
            </a:r>
          </a:p>
        </p:txBody>
      </p:sp>
    </p:spTree>
    <p:extLst>
      <p:ext uri="{BB962C8B-B14F-4D97-AF65-F5344CB8AC3E}">
        <p14:creationId xmlns:p14="http://schemas.microsoft.com/office/powerpoint/2010/main" val="213384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7721600" cy="4500563"/>
          </a:xfrm>
        </p:spPr>
        <p:txBody>
          <a:bodyPr>
            <a:normAutofit/>
          </a:bodyPr>
          <a:lstStyle/>
          <a:p>
            <a:r>
              <a:rPr lang="en-US" dirty="0" smtClean="0"/>
              <a:t>Weight</a:t>
            </a:r>
          </a:p>
          <a:p>
            <a:pPr lvl="1"/>
            <a:r>
              <a:rPr lang="en-US" dirty="0" smtClean="0"/>
              <a:t>High </a:t>
            </a:r>
            <a:r>
              <a:rPr lang="en-US" dirty="0"/>
              <a:t>P</a:t>
            </a:r>
            <a:r>
              <a:rPr lang="en-US" dirty="0" smtClean="0"/>
              <a:t>olar Inertia designs have potential for increased energy consumption</a:t>
            </a:r>
          </a:p>
          <a:p>
            <a:pPr lvl="2"/>
            <a:r>
              <a:rPr lang="en-US" dirty="0" smtClean="0"/>
              <a:t>Extreme example is a flywheel  </a:t>
            </a:r>
          </a:p>
          <a:p>
            <a:pPr lvl="1"/>
            <a:r>
              <a:rPr lang="en-US" dirty="0" smtClean="0"/>
              <a:t>Affected by acceleration</a:t>
            </a:r>
          </a:p>
          <a:p>
            <a:r>
              <a:rPr lang="en-US" dirty="0" smtClean="0"/>
              <a:t>Solid vs. Spokes</a:t>
            </a:r>
          </a:p>
          <a:p>
            <a:pPr lvl="1"/>
            <a:r>
              <a:rPr lang="en-US" dirty="0" smtClean="0"/>
              <a:t>Solid = better aerodynamics, may weigh more</a:t>
            </a:r>
          </a:p>
          <a:p>
            <a:pPr lvl="1"/>
            <a:r>
              <a:rPr lang="en-US" dirty="0" smtClean="0"/>
              <a:t>Spokes = worse aerodynamics, less load capacity</a:t>
            </a:r>
          </a:p>
          <a:p>
            <a:pPr lvl="1"/>
            <a:r>
              <a:rPr lang="en-US" dirty="0" smtClean="0"/>
              <a:t>Can be improved by wheel fairings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1815727"/>
            <a:ext cx="3695700" cy="2110954"/>
          </a:xfrm>
          <a:prstGeom prst="rect">
            <a:avLst/>
          </a:prstGeom>
        </p:spPr>
      </p:pic>
      <p:pic>
        <p:nvPicPr>
          <p:cNvPr id="3078" name="Picture 6" descr="https://www.solarcarchallenge.org/challenge/photos/2022/days4/photo/1day6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18270" r="19524" b="21310"/>
          <a:stretch/>
        </p:blipFill>
        <p:spPr bwMode="auto">
          <a:xfrm>
            <a:off x="8056605" y="4340145"/>
            <a:ext cx="3729681" cy="189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54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Tire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41004"/>
            <a:ext cx="11417300" cy="4500563"/>
          </a:xfrm>
        </p:spPr>
        <p:txBody>
          <a:bodyPr/>
          <a:lstStyle/>
          <a:p>
            <a:r>
              <a:rPr lang="en-US" dirty="0"/>
              <a:t>Tire Width</a:t>
            </a:r>
          </a:p>
          <a:p>
            <a:pPr lvl="1"/>
            <a:r>
              <a:rPr lang="en-US" dirty="0"/>
              <a:t>Thinner = less rolling resistance</a:t>
            </a:r>
          </a:p>
          <a:p>
            <a:pPr lvl="1"/>
            <a:r>
              <a:rPr lang="en-US" dirty="0"/>
              <a:t>Thicker = supports more weight and more stable on road</a:t>
            </a:r>
          </a:p>
          <a:p>
            <a:r>
              <a:rPr lang="en-US" dirty="0" smtClean="0"/>
              <a:t>Contact patch </a:t>
            </a:r>
          </a:p>
          <a:p>
            <a:pPr lvl="1"/>
            <a:r>
              <a:rPr lang="en-US" dirty="0" smtClean="0"/>
              <a:t>Minimize Contact patch = Minimize Energy loss (less rolling resistance)</a:t>
            </a:r>
          </a:p>
          <a:p>
            <a:pPr lvl="1"/>
            <a:r>
              <a:rPr lang="en-US" dirty="0" smtClean="0"/>
              <a:t>Tire deforms where it contacts </a:t>
            </a:r>
            <a:r>
              <a:rPr lang="en-US" dirty="0"/>
              <a:t>the </a:t>
            </a:r>
            <a:r>
              <a:rPr lang="en-US" dirty="0" smtClean="0"/>
              <a:t>road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36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A753B22-AD02-9146-A93D-8BC143F9FB50}"/>
              </a:ext>
            </a:extLst>
          </p:cNvPr>
          <p:cNvGrpSpPr/>
          <p:nvPr/>
        </p:nvGrpSpPr>
        <p:grpSpPr>
          <a:xfrm>
            <a:off x="3469025" y="4303593"/>
            <a:ext cx="2386316" cy="1837974"/>
            <a:chOff x="1598612" y="3517478"/>
            <a:chExt cx="3545665" cy="273092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2909FD4B-243F-7342-894D-920D9C23783B}"/>
                </a:ext>
              </a:extLst>
            </p:cNvPr>
            <p:cNvGrpSpPr/>
            <p:nvPr/>
          </p:nvGrpSpPr>
          <p:grpSpPr>
            <a:xfrm>
              <a:off x="1598612" y="3958807"/>
              <a:ext cx="2357694" cy="1693224"/>
              <a:chOff x="8752914" y="2269176"/>
              <a:chExt cx="1758968" cy="1179317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E091950D-1C39-7B42-911B-EFE42A16B1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2914" y="3448493"/>
                <a:ext cx="175896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766D2F35-6328-204F-85FA-AADEC5073241}"/>
                  </a:ext>
                </a:extLst>
              </p:cNvPr>
              <p:cNvGrpSpPr/>
              <p:nvPr/>
            </p:nvGrpSpPr>
            <p:grpSpPr>
              <a:xfrm>
                <a:off x="8990012" y="2269176"/>
                <a:ext cx="1161288" cy="1159824"/>
                <a:chOff x="8990012" y="2269176"/>
                <a:chExt cx="1161288" cy="1159824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xmlns="" id="{6F3C0A44-3011-FE44-89CB-CD6CAB6AB93F}"/>
                    </a:ext>
                  </a:extLst>
                </p:cNvPr>
                <p:cNvSpPr/>
                <p:nvPr/>
              </p:nvSpPr>
              <p:spPr>
                <a:xfrm>
                  <a:off x="8990012" y="2269176"/>
                  <a:ext cx="1161288" cy="1159824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xmlns="" id="{907FF69F-D321-804A-996F-41D1A776700F}"/>
                    </a:ext>
                  </a:extLst>
                </p:cNvPr>
                <p:cNvSpPr/>
                <p:nvPr/>
              </p:nvSpPr>
              <p:spPr>
                <a:xfrm>
                  <a:off x="9067736" y="2344980"/>
                  <a:ext cx="1005840" cy="1008217"/>
                </a:xfrm>
                <a:prstGeom prst="ellipse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5B02CFB-2C06-3546-A543-8C7D7F77BA94}"/>
                </a:ext>
              </a:extLst>
            </p:cNvPr>
            <p:cNvSpPr txBox="1"/>
            <p:nvPr/>
          </p:nvSpPr>
          <p:spPr>
            <a:xfrm>
              <a:off x="3165403" y="5786734"/>
              <a:ext cx="7954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Ideal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681B6F1-FC5C-EF4C-9E85-42026B66052B}"/>
                </a:ext>
              </a:extLst>
            </p:cNvPr>
            <p:cNvSpPr txBox="1"/>
            <p:nvPr/>
          </p:nvSpPr>
          <p:spPr>
            <a:xfrm>
              <a:off x="4103339" y="3525851"/>
              <a:ext cx="1040938" cy="5487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Patch</a:t>
              </a:r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2728242-35B1-7443-8DB7-EB61B2C617BD}"/>
                </a:ext>
              </a:extLst>
            </p:cNvPr>
            <p:cNvSpPr txBox="1"/>
            <p:nvPr/>
          </p:nvSpPr>
          <p:spPr>
            <a:xfrm>
              <a:off x="2416074" y="3517478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Side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8665ED97-D30E-D540-927B-196EB1D23D54}"/>
                </a:ext>
              </a:extLst>
            </p:cNvPr>
            <p:cNvSpPr/>
            <p:nvPr/>
          </p:nvSpPr>
          <p:spPr>
            <a:xfrm>
              <a:off x="4308678" y="4572000"/>
              <a:ext cx="109336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8FE5642-2F61-8A47-B8FC-E92278A20E7C}"/>
              </a:ext>
            </a:extLst>
          </p:cNvPr>
          <p:cNvGrpSpPr/>
          <p:nvPr/>
        </p:nvGrpSpPr>
        <p:grpSpPr>
          <a:xfrm>
            <a:off x="5727607" y="4303593"/>
            <a:ext cx="2388982" cy="1852376"/>
            <a:chOff x="6324131" y="3558634"/>
            <a:chExt cx="3487525" cy="270416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5A5E2570-5D1B-164F-84A9-A65BA54FBC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4131" y="5628514"/>
              <a:ext cx="1980081" cy="290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hord 18">
              <a:extLst>
                <a:ext uri="{FF2B5EF4-FFF2-40B4-BE49-F238E27FC236}">
                  <a16:creationId xmlns:a16="http://schemas.microsoft.com/office/drawing/2014/main" xmlns="" id="{C4E99DD1-5FAE-1448-8C72-8FA9945A64B7}"/>
                </a:ext>
              </a:extLst>
            </p:cNvPr>
            <p:cNvSpPr/>
            <p:nvPr/>
          </p:nvSpPr>
          <p:spPr>
            <a:xfrm rot="4462172">
              <a:off x="6522559" y="4088231"/>
              <a:ext cx="1664208" cy="1665237"/>
            </a:xfrm>
            <a:prstGeom prst="chord">
              <a:avLst>
                <a:gd name="adj1" fmla="val 2700000"/>
                <a:gd name="adj2" fmla="val 20799754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03C482AD-78B2-BC44-B46D-2FA4ACE6551C}"/>
                </a:ext>
              </a:extLst>
            </p:cNvPr>
            <p:cNvSpPr/>
            <p:nvPr/>
          </p:nvSpPr>
          <p:spPr>
            <a:xfrm>
              <a:off x="6680557" y="4197067"/>
              <a:ext cx="1348213" cy="1447565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0040E8B2-F358-A845-8D90-941416FFBE07}"/>
                </a:ext>
              </a:extLst>
            </p:cNvPr>
            <p:cNvSpPr txBox="1"/>
            <p:nvPr/>
          </p:nvSpPr>
          <p:spPr>
            <a:xfrm>
              <a:off x="7939772" y="5801136"/>
              <a:ext cx="7178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Real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2FA9189-3719-4544-9C85-C1B464EE5E46}"/>
                </a:ext>
              </a:extLst>
            </p:cNvPr>
            <p:cNvSpPr txBox="1"/>
            <p:nvPr/>
          </p:nvSpPr>
          <p:spPr>
            <a:xfrm>
              <a:off x="8788929" y="3567008"/>
              <a:ext cx="1022727" cy="539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Patch</a:t>
              </a:r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B3D86A2-421D-764E-B4DF-4BB973B36AF3}"/>
                </a:ext>
              </a:extLst>
            </p:cNvPr>
            <p:cNvSpPr txBox="1"/>
            <p:nvPr/>
          </p:nvSpPr>
          <p:spPr>
            <a:xfrm>
              <a:off x="7101664" y="3558634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Side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004A6CBC-51E4-614E-B2D4-1A3599A9F7C4}"/>
                </a:ext>
              </a:extLst>
            </p:cNvPr>
            <p:cNvSpPr/>
            <p:nvPr/>
          </p:nvSpPr>
          <p:spPr>
            <a:xfrm>
              <a:off x="8934636" y="4410425"/>
              <a:ext cx="2286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022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Solar car must have two, independent, braking systems that allow the driver to stop the vehicle safely and quickly.</a:t>
            </a:r>
          </a:p>
          <a:p>
            <a:pPr lvl="1"/>
            <a:r>
              <a:rPr lang="en-US" dirty="0" smtClean="0"/>
              <a:t>Most cars use hydraulic disk brakes</a:t>
            </a:r>
          </a:p>
          <a:p>
            <a:pPr lvl="1"/>
            <a:r>
              <a:rPr lang="en-US" dirty="0" smtClean="0"/>
              <a:t>MCP single caliper brakes are easy to install and relatively inexpensive.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 descr="Big-Bore-Front-Hydraulic-Caliper-6005355809-151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600" y="3411417"/>
            <a:ext cx="3158619" cy="2765546"/>
          </a:xfrm>
          <a:prstGeom prst="rect">
            <a:avLst/>
          </a:prstGeom>
        </p:spPr>
      </p:pic>
      <p:pic>
        <p:nvPicPr>
          <p:cNvPr id="5" name="Picture 4" descr="Billet-Hydraulic-Master-Cylinder---Red-600509R5802-151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498" y="3411417"/>
            <a:ext cx="2735155" cy="276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6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Brake Pedals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" name="Picture 2" descr="Mechanical - 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791169"/>
            <a:ext cx="5785608" cy="433920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31799" y="1676400"/>
            <a:ext cx="5212255" cy="45005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Brake pedals must also be independent</a:t>
            </a:r>
          </a:p>
          <a:p>
            <a:pPr lvl="1"/>
            <a:r>
              <a:rPr lang="en-US" dirty="0" smtClean="0"/>
              <a:t>Pedals, master cylinder, etc. separate for each system</a:t>
            </a:r>
            <a:endParaRPr lang="en-US" dirty="0"/>
          </a:p>
          <a:p>
            <a:r>
              <a:rPr lang="en-US" dirty="0" smtClean="0"/>
              <a:t>Can </a:t>
            </a:r>
            <a:r>
              <a:rPr lang="en-US" b="1" dirty="0" smtClean="0"/>
              <a:t>no longer</a:t>
            </a:r>
            <a:r>
              <a:rPr lang="en-US" dirty="0" smtClean="0"/>
              <a:t> “link” pedals together</a:t>
            </a:r>
            <a:endParaRPr lang="en-US" dirty="0"/>
          </a:p>
          <a:p>
            <a:r>
              <a:rPr lang="en-US" dirty="0" smtClean="0"/>
              <a:t>Must be operated by foot (no hand brakes)</a:t>
            </a:r>
          </a:p>
          <a:p>
            <a:r>
              <a:rPr lang="en-US" dirty="0" smtClean="0"/>
              <a:t>Automotive style pedals must be used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744499" y="1661721"/>
            <a:ext cx="95090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endParaRPr lang="en-US" sz="11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248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Brake Testing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1800" y="1676400"/>
            <a:ext cx="7545552" cy="4500563"/>
          </a:xfrm>
        </p:spPr>
        <p:txBody>
          <a:bodyPr/>
          <a:lstStyle/>
          <a:p>
            <a:r>
              <a:rPr lang="en-US" dirty="0" smtClean="0"/>
              <a:t>Brakes are tested both statically and dynamically at the event.</a:t>
            </a:r>
          </a:p>
          <a:p>
            <a:pPr lvl="1"/>
            <a:r>
              <a:rPr lang="en-US" dirty="0" smtClean="0"/>
              <a:t>Static = Test strength of brakes at rest</a:t>
            </a:r>
          </a:p>
          <a:p>
            <a:pPr lvl="1"/>
            <a:r>
              <a:rPr lang="en-US" dirty="0" smtClean="0"/>
              <a:t>Dynamic = Test how fast brakes can stop car</a:t>
            </a:r>
          </a:p>
          <a:p>
            <a:endParaRPr lang="en-US" dirty="0" smtClean="0"/>
          </a:p>
          <a:p>
            <a:r>
              <a:rPr lang="en-US" dirty="0" smtClean="0"/>
              <a:t>Many vehicles have brake problems. Brakes must be tested before you arrive at the event!</a:t>
            </a:r>
          </a:p>
          <a:p>
            <a:endParaRPr lang="en-US" dirty="0"/>
          </a:p>
        </p:txBody>
      </p:sp>
      <p:pic>
        <p:nvPicPr>
          <p:cNvPr id="4" name="Picture 3" descr="brake and wheel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442" y="1727200"/>
            <a:ext cx="3242442" cy="4323256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7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Material for the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6237014" cy="4500563"/>
          </a:xfrm>
        </p:spPr>
        <p:txBody>
          <a:bodyPr/>
          <a:lstStyle/>
          <a:p>
            <a:r>
              <a:rPr lang="en-US" dirty="0" err="1" smtClean="0"/>
              <a:t>Chromoly</a:t>
            </a:r>
            <a:r>
              <a:rPr lang="en-US" dirty="0" smtClean="0"/>
              <a:t> Steel</a:t>
            </a:r>
          </a:p>
          <a:p>
            <a:pPr lvl="1"/>
            <a:r>
              <a:rPr lang="en-US" dirty="0" smtClean="0"/>
              <a:t>More expensive </a:t>
            </a:r>
            <a:r>
              <a:rPr lang="en-US" dirty="0" smtClean="0"/>
              <a:t>(~$12/foot</a:t>
            </a:r>
            <a:r>
              <a:rPr lang="en-US" dirty="0" smtClean="0"/>
              <a:t>) (+welding wire @ $15/</a:t>
            </a:r>
            <a:r>
              <a:rPr lang="en-US" dirty="0" err="1" smtClean="0"/>
              <a:t>lb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Light weight</a:t>
            </a:r>
          </a:p>
          <a:p>
            <a:pPr lvl="1"/>
            <a:r>
              <a:rPr lang="en-US" dirty="0" smtClean="0"/>
              <a:t>Can be easily changed/modified</a:t>
            </a:r>
          </a:p>
          <a:p>
            <a:pPr lvl="1"/>
            <a:r>
              <a:rPr lang="en-US" dirty="0" smtClean="0"/>
              <a:t>Comes in a large variety of sizes and wall thicknesses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6" name="Picture 5" descr="Mechanical -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353" y="1676400"/>
            <a:ext cx="4602574" cy="344388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0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the Vehicle Frame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Chris Jones, Chief Race Judge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4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Material for the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Aluminum</a:t>
            </a:r>
          </a:p>
          <a:p>
            <a:pPr lvl="1"/>
            <a:r>
              <a:rPr lang="en-US" dirty="0" smtClean="0"/>
              <a:t>Very stiff for its weight</a:t>
            </a:r>
          </a:p>
          <a:p>
            <a:pPr lvl="1"/>
            <a:r>
              <a:rPr lang="en-US" dirty="0" smtClean="0"/>
              <a:t>Harder to weld (TIG)</a:t>
            </a:r>
          </a:p>
          <a:p>
            <a:pPr lvl="2"/>
            <a:r>
              <a:rPr lang="en-US" dirty="0" smtClean="0"/>
              <a:t>MIG is possible, but not wire-fed</a:t>
            </a:r>
          </a:p>
          <a:p>
            <a:pPr lvl="1"/>
            <a:r>
              <a:rPr lang="en-US" dirty="0" smtClean="0"/>
              <a:t>Generally tubular; notch to get better fit</a:t>
            </a:r>
          </a:p>
          <a:p>
            <a:pPr lvl="1"/>
            <a:r>
              <a:rPr lang="en-US" dirty="0" smtClean="0"/>
              <a:t>Needs more material to resist fatigue</a:t>
            </a:r>
          </a:p>
          <a:p>
            <a:pPr lvl="1"/>
            <a:r>
              <a:rPr lang="en-US" dirty="0" smtClean="0"/>
              <a:t>Can be difficult to repair</a:t>
            </a:r>
          </a:p>
          <a:p>
            <a:pPr lvl="1"/>
            <a:endParaRPr lang="en-US" dirty="0"/>
          </a:p>
        </p:txBody>
      </p:sp>
      <p:pic>
        <p:nvPicPr>
          <p:cNvPr id="4" name="Picture 3" descr="Aluminum fr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213" y="1676400"/>
            <a:ext cx="4658887" cy="309816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5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Material for the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Titanium</a:t>
            </a:r>
          </a:p>
          <a:p>
            <a:pPr lvl="1"/>
            <a:r>
              <a:rPr lang="en-US" smtClean="0"/>
              <a:t>Light </a:t>
            </a:r>
          </a:p>
          <a:p>
            <a:pPr lvl="1"/>
            <a:r>
              <a:rPr lang="en-US" smtClean="0"/>
              <a:t>Strong (but not stiff)</a:t>
            </a:r>
          </a:p>
          <a:p>
            <a:pPr lvl="1"/>
            <a:r>
              <a:rPr lang="en-US" smtClean="0"/>
              <a:t>Absorbs shock</a:t>
            </a:r>
          </a:p>
          <a:p>
            <a:pPr lvl="1"/>
            <a:r>
              <a:rPr lang="en-US" smtClean="0"/>
              <a:t>Hard to weld</a:t>
            </a:r>
          </a:p>
          <a:p>
            <a:pPr lvl="1"/>
            <a:r>
              <a:rPr lang="en-US" smtClean="0"/>
              <a:t>Expensive</a:t>
            </a:r>
          </a:p>
          <a:p>
            <a:pPr lvl="1"/>
            <a:r>
              <a:rPr lang="en-US" smtClean="0"/>
              <a:t>Limited sizes</a:t>
            </a:r>
            <a:endParaRPr lang="en-US" dirty="0" smtClean="0"/>
          </a:p>
        </p:txBody>
      </p:sp>
      <p:pic>
        <p:nvPicPr>
          <p:cNvPr id="4" name="Picture 3" descr="Titanium Fr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423" y="1676400"/>
            <a:ext cx="5129677" cy="3911379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3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Material for the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6599621" cy="4500563"/>
          </a:xfrm>
        </p:spPr>
        <p:txBody>
          <a:bodyPr/>
          <a:lstStyle/>
          <a:p>
            <a:r>
              <a:rPr lang="en-US" dirty="0" smtClean="0"/>
              <a:t>Carbon Fiber (composites)</a:t>
            </a:r>
          </a:p>
          <a:p>
            <a:pPr lvl="1"/>
            <a:r>
              <a:rPr lang="en-US" dirty="0" smtClean="0"/>
              <a:t>Lightest and stiffest</a:t>
            </a:r>
          </a:p>
          <a:p>
            <a:pPr lvl="1"/>
            <a:r>
              <a:rPr lang="en-US" dirty="0" smtClean="0"/>
              <a:t>Can be formed to any shape</a:t>
            </a:r>
          </a:p>
          <a:p>
            <a:pPr lvl="1"/>
            <a:r>
              <a:rPr lang="en-US" dirty="0" smtClean="0"/>
              <a:t>Expensive</a:t>
            </a:r>
          </a:p>
          <a:p>
            <a:pPr lvl="1"/>
            <a:r>
              <a:rPr lang="en-US" dirty="0" smtClean="0"/>
              <a:t>Needs careful planning</a:t>
            </a:r>
          </a:p>
          <a:p>
            <a:pPr lvl="1"/>
            <a:r>
              <a:rPr lang="en-US" dirty="0" smtClean="0"/>
              <a:t>Learning curve is steep</a:t>
            </a:r>
          </a:p>
          <a:p>
            <a:pPr lvl="1"/>
            <a:r>
              <a:rPr lang="en-US" dirty="0" smtClean="0"/>
              <a:t>Very hard to repair on the side of the road</a:t>
            </a:r>
          </a:p>
          <a:p>
            <a:pPr lvl="1"/>
            <a:r>
              <a:rPr lang="en-US" dirty="0" smtClean="0"/>
              <a:t>Need professional engineer certification if used for safety cell, roll bar, or crush zone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 descr="Carbon Fr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585" y="1676400"/>
            <a:ext cx="4527515" cy="3395636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0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Vehicle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Materials </a:t>
            </a:r>
          </a:p>
          <a:p>
            <a:r>
              <a:rPr lang="en-US" b="1" dirty="0" smtClean="0"/>
              <a:t>Safety Cell, Roll bar and Crush Zones</a:t>
            </a:r>
          </a:p>
          <a:p>
            <a:r>
              <a:rPr lang="en-US" dirty="0" smtClean="0"/>
              <a:t>Suspension and Steering</a:t>
            </a:r>
          </a:p>
          <a:p>
            <a:r>
              <a:rPr lang="en-US" dirty="0" smtClean="0"/>
              <a:t>Wheels and Brakes</a:t>
            </a:r>
            <a:endParaRPr lang="en-US" dirty="0"/>
          </a:p>
        </p:txBody>
      </p:sp>
      <p:pic>
        <p:nvPicPr>
          <p:cNvPr id="4" name="Picture 3" descr="Sundanc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548" y="1892060"/>
            <a:ext cx="5086552" cy="406924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5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Safety Cell, Crush Zone, Roll Bar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31800" y="1676400"/>
            <a:ext cx="7057571" cy="45005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Safety Cell (previously Roll Cage) – </a:t>
            </a:r>
            <a:r>
              <a:rPr lang="en-US" b="1" i="1" dirty="0" smtClean="0"/>
              <a:t>rigid protection </a:t>
            </a:r>
            <a:r>
              <a:rPr lang="en-US" dirty="0" smtClean="0"/>
              <a:t>encompassing entire driver; minimum OD of 1.9cm; minimum 5cm clearance to driver; minimum coverage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Roll Bar – </a:t>
            </a:r>
            <a:r>
              <a:rPr lang="en-US" b="1" i="1" dirty="0" smtClean="0"/>
              <a:t>protects driver in event of rollover</a:t>
            </a:r>
            <a:r>
              <a:rPr lang="en-US" dirty="0" smtClean="0"/>
              <a:t>; continuous piece of metal; minimum 5cm vertical clearance; minimum OD of 5cm; minimum wall thickness based on material; welded to frame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Crush Zone – structural components </a:t>
            </a:r>
            <a:r>
              <a:rPr lang="en-US" b="1" i="1" dirty="0"/>
              <a:t>designed to collapse</a:t>
            </a:r>
            <a:r>
              <a:rPr lang="en-US" dirty="0"/>
              <a:t> on impact; minimum 15cm clearance to </a:t>
            </a:r>
            <a:r>
              <a:rPr lang="en-US" i="1" dirty="0" smtClean="0"/>
              <a:t>outside of safety cell</a:t>
            </a:r>
            <a:r>
              <a:rPr lang="en-US" dirty="0" smtClean="0"/>
              <a:t>; </a:t>
            </a:r>
            <a:r>
              <a:rPr lang="en-US" dirty="0"/>
              <a:t>minimum </a:t>
            </a:r>
            <a:r>
              <a:rPr lang="en-US" dirty="0" smtClean="0"/>
              <a:t>height for left/right crush zone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Specialty Workshop 2024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371" y="3698648"/>
            <a:ext cx="3304419" cy="2478315"/>
          </a:xfrm>
          <a:prstGeom prst="rect">
            <a:avLst/>
          </a:prstGeom>
        </p:spPr>
      </p:pic>
      <p:pic>
        <p:nvPicPr>
          <p:cNvPr id="3076" name="Picture 4" descr="http://www.solarcarchallenge.org/challenge/photos/2019/days1/photo/s1day3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7302" y="1676400"/>
            <a:ext cx="3606815" cy="239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22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A3E0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003478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b="1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LMP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A3E0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003478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b="1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-ADP-Template_16x9_LMPI.potx" id="{F2605994-99EB-48C7-9182-8693BF9A7F74}" vid="{4E6A7601-085F-4213-A87F-B5CAC493E29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1667</TotalTime>
  <Words>1943</Words>
  <Application>Microsoft Office PowerPoint</Application>
  <PresentationFormat>Widescreen</PresentationFormat>
  <Paragraphs>447</Paragraphs>
  <Slides>40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Agency FB</vt:lpstr>
      <vt:lpstr>Arial</vt:lpstr>
      <vt:lpstr>Calibri</vt:lpstr>
      <vt:lpstr>Calibri Light</vt:lpstr>
      <vt:lpstr>Cambria Math</vt:lpstr>
      <vt:lpstr>Franklin Gothic Demi</vt:lpstr>
      <vt:lpstr>Wingdings</vt:lpstr>
      <vt:lpstr>Office Theme</vt:lpstr>
      <vt:lpstr>6_Office Theme</vt:lpstr>
      <vt:lpstr>1_LMPI</vt:lpstr>
      <vt:lpstr>Building the Vehicle Frame</vt:lpstr>
      <vt:lpstr>Building the Vehicle Frame</vt:lpstr>
      <vt:lpstr>Material for the frame</vt:lpstr>
      <vt:lpstr>Material for the frame</vt:lpstr>
      <vt:lpstr>Material for the frame</vt:lpstr>
      <vt:lpstr>Material for the frame</vt:lpstr>
      <vt:lpstr>Material for the frame</vt:lpstr>
      <vt:lpstr>Building the Vehicle Frame</vt:lpstr>
      <vt:lpstr>Safety Cell, Crush Zone, Roll Bar</vt:lpstr>
      <vt:lpstr>Safety Cell Structure</vt:lpstr>
      <vt:lpstr>Crush Zone</vt:lpstr>
      <vt:lpstr>Safety Cell / Roll Bar / Crush Zone  Good Example</vt:lpstr>
      <vt:lpstr>Safety Cell / Roll Bar / Crush Zone Example</vt:lpstr>
      <vt:lpstr>Roll Bar Example</vt:lpstr>
      <vt:lpstr>Roll Cage / Crush Zone Example</vt:lpstr>
      <vt:lpstr>Building the Vehicle Frame</vt:lpstr>
      <vt:lpstr>Suspension Design</vt:lpstr>
      <vt:lpstr>Suspension Purpose</vt:lpstr>
      <vt:lpstr>Suspension Components</vt:lpstr>
      <vt:lpstr>Common Front Suspension Types</vt:lpstr>
      <vt:lpstr>Common Front Suspension Types</vt:lpstr>
      <vt:lpstr>Some Tips about Suspension</vt:lpstr>
      <vt:lpstr>Suspension Geometry</vt:lpstr>
      <vt:lpstr>Scrub Radius</vt:lpstr>
      <vt:lpstr>Caster (Side view)</vt:lpstr>
      <vt:lpstr>Toe Geometry (Top View)</vt:lpstr>
      <vt:lpstr>Measuring Toe</vt:lpstr>
      <vt:lpstr>Suspension/Steering Considerations</vt:lpstr>
      <vt:lpstr>Ackerman Steering</vt:lpstr>
      <vt:lpstr>Getting your car rolling</vt:lpstr>
      <vt:lpstr>Wheels</vt:lpstr>
      <vt:lpstr>Wheels</vt:lpstr>
      <vt:lpstr>Wheels</vt:lpstr>
      <vt:lpstr>Wheels</vt:lpstr>
      <vt:lpstr>Wheel Considerations</vt:lpstr>
      <vt:lpstr>Tire Considerations</vt:lpstr>
      <vt:lpstr>Brakes</vt:lpstr>
      <vt:lpstr>Brake Pedals</vt:lpstr>
      <vt:lpstr>Brake Testing</vt:lpstr>
      <vt:lpstr>Building the Vehicle Frame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Shih</dc:creator>
  <cp:lastModifiedBy>Microsoft account</cp:lastModifiedBy>
  <cp:revision>50</cp:revision>
  <dcterms:created xsi:type="dcterms:W3CDTF">2020-10-24T04:29:47Z</dcterms:created>
  <dcterms:modified xsi:type="dcterms:W3CDTF">2024-02-05T03:08:15Z</dcterms:modified>
</cp:coreProperties>
</file>